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5"/>
  </p:notesMasterIdLst>
  <p:handoutMasterIdLst>
    <p:handoutMasterId r:id="rId36"/>
  </p:handoutMasterIdLst>
  <p:sldIdLst>
    <p:sldId id="256" r:id="rId2"/>
    <p:sldId id="675" r:id="rId3"/>
    <p:sldId id="676" r:id="rId4"/>
    <p:sldId id="677" r:id="rId5"/>
    <p:sldId id="681" r:id="rId6"/>
    <p:sldId id="634" r:id="rId7"/>
    <p:sldId id="648" r:id="rId8"/>
    <p:sldId id="636" r:id="rId9"/>
    <p:sldId id="674" r:id="rId10"/>
    <p:sldId id="673" r:id="rId11"/>
    <p:sldId id="672" r:id="rId12"/>
    <p:sldId id="671" r:id="rId13"/>
    <p:sldId id="685" r:id="rId14"/>
    <p:sldId id="682" r:id="rId15"/>
    <p:sldId id="680" r:id="rId16"/>
    <p:sldId id="679" r:id="rId17"/>
    <p:sldId id="617" r:id="rId18"/>
    <p:sldId id="678" r:id="rId19"/>
    <p:sldId id="652" r:id="rId20"/>
    <p:sldId id="653" r:id="rId21"/>
    <p:sldId id="656" r:id="rId22"/>
    <p:sldId id="661" r:id="rId23"/>
    <p:sldId id="658" r:id="rId24"/>
    <p:sldId id="660" r:id="rId25"/>
    <p:sldId id="684" r:id="rId26"/>
    <p:sldId id="611" r:id="rId27"/>
    <p:sldId id="623" r:id="rId28"/>
    <p:sldId id="664" r:id="rId29"/>
    <p:sldId id="583" r:id="rId30"/>
    <p:sldId id="668" r:id="rId31"/>
    <p:sldId id="649" r:id="rId32"/>
    <p:sldId id="643" r:id="rId33"/>
    <p:sldId id="644"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CD6D28-62E3-4C8F-AD39-30FA5B41AF98}">
          <p14:sldIdLst>
            <p14:sldId id="256"/>
            <p14:sldId id="675"/>
            <p14:sldId id="676"/>
            <p14:sldId id="677"/>
            <p14:sldId id="681"/>
            <p14:sldId id="634"/>
            <p14:sldId id="648"/>
            <p14:sldId id="636"/>
            <p14:sldId id="674"/>
            <p14:sldId id="673"/>
            <p14:sldId id="672"/>
            <p14:sldId id="671"/>
            <p14:sldId id="685"/>
            <p14:sldId id="682"/>
            <p14:sldId id="680"/>
            <p14:sldId id="679"/>
            <p14:sldId id="617"/>
            <p14:sldId id="678"/>
            <p14:sldId id="652"/>
            <p14:sldId id="653"/>
            <p14:sldId id="656"/>
            <p14:sldId id="661"/>
            <p14:sldId id="658"/>
            <p14:sldId id="660"/>
            <p14:sldId id="684"/>
            <p14:sldId id="611"/>
            <p14:sldId id="623"/>
            <p14:sldId id="664"/>
            <p14:sldId id="583"/>
            <p14:sldId id="668"/>
          </p14:sldIdLst>
        </p14:section>
        <p14:section name="Untitled Section" id="{4634EAD5-9446-4E27-BA2C-47BC4B68EB8C}">
          <p14:sldIdLst>
            <p14:sldId id="649"/>
            <p14:sldId id="643"/>
            <p14:sldId id="6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C96"/>
    <a:srgbClr val="977D57"/>
    <a:srgbClr val="257842"/>
    <a:srgbClr val="7EC163"/>
    <a:srgbClr val="FF6600"/>
    <a:srgbClr val="616772"/>
    <a:srgbClr val="5B6D79"/>
    <a:srgbClr val="91D4DC"/>
    <a:srgbClr val="A4679D"/>
    <a:srgbClr val="DED7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0" autoAdjust="0"/>
    <p:restoredTop sz="79062" autoAdjust="0"/>
  </p:normalViewPr>
  <p:slideViewPr>
    <p:cSldViewPr>
      <p:cViewPr varScale="1">
        <p:scale>
          <a:sx n="60" d="100"/>
          <a:sy n="60" d="100"/>
        </p:scale>
        <p:origin x="1386" y="60"/>
      </p:cViewPr>
      <p:guideLst>
        <p:guide orient="horz" pos="2160"/>
        <p:guide pos="2880"/>
      </p:guideLst>
    </p:cSldViewPr>
  </p:slideViewPr>
  <p:outlineViewPr>
    <p:cViewPr>
      <p:scale>
        <a:sx n="33" d="100"/>
        <a:sy n="33" d="100"/>
      </p:scale>
      <p:origin x="0" y="-4390"/>
    </p:cViewPr>
  </p:outlineViewPr>
  <p:notesTextViewPr>
    <p:cViewPr>
      <p:scale>
        <a:sx n="200" d="100"/>
        <a:sy n="200" d="100"/>
      </p:scale>
      <p:origin x="0" y="0"/>
    </p:cViewPr>
  </p:notesTextViewPr>
  <p:sorterViewPr>
    <p:cViewPr>
      <p:scale>
        <a:sx n="90" d="100"/>
        <a:sy n="90" d="100"/>
      </p:scale>
      <p:origin x="0" y="0"/>
    </p:cViewPr>
  </p:sorterViewPr>
  <p:notesViewPr>
    <p:cSldViewPr>
      <p:cViewPr varScale="1">
        <p:scale>
          <a:sx n="66" d="100"/>
          <a:sy n="66" d="100"/>
        </p:scale>
        <p:origin x="3043"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86C24C4-913E-4EF2-8103-ED9A5436DAB0}" type="datetimeFigureOut">
              <a:rPr lang="en-US" smtClean="0"/>
              <a:t>8/15/2018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2F1C91-FBBA-4549-83BA-AC28C247EE51}" type="slidenum">
              <a:rPr lang="en-US" smtClean="0"/>
              <a:t>‹#›</a:t>
            </a:fld>
            <a:endParaRPr lang="en-US"/>
          </a:p>
        </p:txBody>
      </p:sp>
    </p:spTree>
    <p:extLst>
      <p:ext uri="{BB962C8B-B14F-4D97-AF65-F5344CB8AC3E}">
        <p14:creationId xmlns:p14="http://schemas.microsoft.com/office/powerpoint/2010/main" val="4252136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FADA036-7792-4A64-AC99-7AB962E99FA2}" type="datetimeFigureOut">
              <a:rPr lang="en-US" smtClean="0"/>
              <a:t>8/15/2018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84D84BD-BADF-4796-AE0F-7935645BC649}" type="slidenum">
              <a:rPr lang="en-US" smtClean="0"/>
              <a:t>‹#›</a:t>
            </a:fld>
            <a:endParaRPr lang="en-US"/>
          </a:p>
        </p:txBody>
      </p:sp>
    </p:spTree>
    <p:extLst>
      <p:ext uri="{BB962C8B-B14F-4D97-AF65-F5344CB8AC3E}">
        <p14:creationId xmlns:p14="http://schemas.microsoft.com/office/powerpoint/2010/main" val="67708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Chair and members</a:t>
            </a:r>
            <a:r>
              <a:rPr lang="en-US" baseline="0" dirty="0" smtClean="0"/>
              <a:t> of the Development Review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my pleasure to present to you the proposed Monrovia </a:t>
            </a:r>
            <a:r>
              <a:rPr lang="en-US" sz="1200" kern="1200" baseline="0" dirty="0" err="1" smtClean="0">
                <a:solidFill>
                  <a:schemeClr val="tx1"/>
                </a:solidFill>
                <a:effectLst/>
                <a:latin typeface="+mn-lt"/>
                <a:ea typeface="+mn-ea"/>
                <a:cs typeface="+mn-cs"/>
              </a:rPr>
              <a:t>TownePlace</a:t>
            </a:r>
            <a:r>
              <a:rPr lang="en-US" sz="1200" kern="1200" baseline="0" dirty="0" smtClean="0">
                <a:solidFill>
                  <a:schemeClr val="tx1"/>
                </a:solidFill>
                <a:effectLst/>
                <a:latin typeface="+mn-lt"/>
                <a:ea typeface="+mn-ea"/>
                <a:cs typeface="+mn-cs"/>
              </a:rPr>
              <a:t> Suites by Marriott.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4D84BD-BADF-4796-AE0F-7935645BC649}" type="slidenum">
              <a:rPr lang="en-US" smtClean="0"/>
              <a:t>1</a:t>
            </a:fld>
            <a:endParaRPr lang="en-US"/>
          </a:p>
        </p:txBody>
      </p:sp>
    </p:spTree>
    <p:extLst>
      <p:ext uri="{BB962C8B-B14F-4D97-AF65-F5344CB8AC3E}">
        <p14:creationId xmlns:p14="http://schemas.microsoft.com/office/powerpoint/2010/main" val="10713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Neighborhood Compatibility</a:t>
            </a:r>
            <a:endParaRPr kumimoji="0" lang="en-US" sz="3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rPr>
              <a:t>Neighborhood Compatibility was a key consideration for the project’s design to successful given its proximity to</a:t>
            </a:r>
            <a:endParaRPr lang="en-US"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11</a:t>
            </a:fld>
            <a:endParaRPr lang="en-US"/>
          </a:p>
        </p:txBody>
      </p:sp>
    </p:spTree>
    <p:extLst>
      <p:ext uri="{BB962C8B-B14F-4D97-AF65-F5344CB8AC3E}">
        <p14:creationId xmlns:p14="http://schemas.microsoft.com/office/powerpoint/2010/main" val="1913016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Neighborhood Compatibility</a:t>
            </a:r>
            <a:endParaRPr kumimoji="0" lang="en-US" sz="3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rPr>
              <a:t>Neighborhood Compatibility was a key consideration for the project’s design to successful given its proximity to</a:t>
            </a:r>
            <a:endParaRPr lang="en-US"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12</a:t>
            </a:fld>
            <a:endParaRPr lang="en-US"/>
          </a:p>
        </p:txBody>
      </p:sp>
    </p:spTree>
    <p:extLst>
      <p:ext uri="{BB962C8B-B14F-4D97-AF65-F5344CB8AC3E}">
        <p14:creationId xmlns:p14="http://schemas.microsoft.com/office/powerpoint/2010/main" val="1367199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Appropriate site planning and design was considered for this hotel project given its location within the Cross Roads District planning area, as well as its proximity to multifamily residential properties directly to the south of the subject 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The building foot totals  14,000 SF, and it was place as close to the corner of the site as possible to engage the street intersection and showcase the </a:t>
            </a:r>
            <a:r>
              <a:rPr lang="en-US" sz="1200" kern="1200" dirty="0" smtClean="0">
                <a:solidFill>
                  <a:schemeClr val="tx1"/>
                </a:solidFill>
                <a:effectLst/>
                <a:latin typeface="+mn-lt"/>
                <a:ea typeface="+mn-ea"/>
                <a:cs typeface="+mn-cs"/>
              </a:rPr>
              <a:t>building’s focal point. </a:t>
            </a:r>
            <a:r>
              <a:rPr lang="en-US" sz="1200" b="0" i="0" u="none" strike="noStrike" kern="1200" baseline="0" dirty="0" smtClean="0">
                <a:solidFill>
                  <a:schemeClr val="tx1"/>
                </a:solidFill>
                <a:latin typeface="+mn-lt"/>
                <a:ea typeface="+mn-ea"/>
                <a:cs typeface="+mn-cs"/>
              </a:rPr>
              <a:t>This set back from the south property boundary also reduces the overall scale and mass of the building.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building proposes to main</a:t>
            </a:r>
            <a:r>
              <a:rPr lang="en-US" sz="1200" kern="1200" baseline="0" dirty="0" smtClean="0">
                <a:solidFill>
                  <a:schemeClr val="tx1"/>
                </a:solidFill>
                <a:effectLst/>
                <a:latin typeface="+mn-lt"/>
                <a:ea typeface="+mn-ea"/>
                <a:cs typeface="+mn-cs"/>
              </a:rPr>
              <a:t> entrances (a street entrance on Huntington Drive, and a Parking lot entrance from the south of the building.)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further enhance the pedestrian experience in fron</a:t>
            </a:r>
            <a:r>
              <a:rPr lang="en-US" sz="1200" kern="1200" baseline="0" dirty="0" smtClean="0">
                <a:solidFill>
                  <a:schemeClr val="tx1"/>
                </a:solidFill>
                <a:effectLst/>
                <a:latin typeface="+mn-lt"/>
                <a:ea typeface="+mn-ea"/>
                <a:cs typeface="+mn-cs"/>
              </a:rPr>
              <a:t>t of the building, an active outdoor lounge area is proposed adjacent to the street entrance.  A large corner landscaped area is proposed, as well as an enhanced side entrance off South Myrtle Avenue.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proposed Project would include on-site lighting consisting of mounted parking lot lighting (approximately 25 ft. in height), low-level bollard lighting (approximately 3 ft. in height), and wall-mounted lighting. All lighting would be hooded or shielded to focus the light downward and prevent light spillage onto adjacent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landscaping plan for the Project site would include a mix of trees and shrubs. Specifically, flowering accent trees and perimeter landscaping would line the northern and eastern boundaries of the site, a screen hedge (3.5 to 4 ft. in height) and a row of screen buffer trees would line the southern boundary of the site, and ornamental trees and landscaping would be scattered throughout the on-site parking lot.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13</a:t>
            </a:fld>
            <a:endParaRPr lang="en-US"/>
          </a:p>
        </p:txBody>
      </p:sp>
    </p:spTree>
    <p:extLst>
      <p:ext uri="{BB962C8B-B14F-4D97-AF65-F5344CB8AC3E}">
        <p14:creationId xmlns:p14="http://schemas.microsoft.com/office/powerpoint/2010/main" val="327691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495" lvl="1" indent="0">
              <a:buSzPct val="120000"/>
              <a:buFont typeface="Arial" panose="020B0604020202020204" pitchFamily="34" charset="0"/>
              <a:buNone/>
            </a:pPr>
            <a:r>
              <a:rPr lang="en-US" sz="1200" b="0" i="0" u="none" strike="noStrike" kern="1200" baseline="0" dirty="0" smtClean="0">
                <a:solidFill>
                  <a:schemeClr val="tx1"/>
                </a:solidFill>
                <a:latin typeface="+mn-lt"/>
                <a:ea typeface="+mn-ea"/>
                <a:cs typeface="+mn-cs"/>
              </a:rPr>
              <a:t>Line of Sight Figures, implementation of the proposed Project would partially block views of the San Gabriel Mountains from public vantage points along West Cypress Avenue and residential uses south of the site. While the partial obstruction of views of the San Gabriel Mountains would occur as a result of Project implementation, the overall views of the mountains would not be substantially affected by development of the site due to the prominence of the San Gabriel Mountains. Furthermore, landscaping elements included as part of the Project would serve to enhance and frame views of the mountains from roadways and sidewalks within the project vicinity. For </a:t>
            </a:r>
            <a:endParaRPr lang="en-US" sz="10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15</a:t>
            </a:fld>
            <a:endParaRPr lang="en-US"/>
          </a:p>
        </p:txBody>
      </p:sp>
    </p:spTree>
    <p:extLst>
      <p:ext uri="{BB962C8B-B14F-4D97-AF65-F5344CB8AC3E}">
        <p14:creationId xmlns:p14="http://schemas.microsoft.com/office/powerpoint/2010/main" val="151961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495" lvl="1" indent="0">
              <a:buSzPct val="120000"/>
              <a:buFont typeface="Arial" panose="020B0604020202020204" pitchFamily="34" charset="0"/>
              <a:buNone/>
            </a:pPr>
            <a:r>
              <a:rPr lang="en-US" sz="1200" b="0" i="0" u="none" strike="noStrike" kern="1200" baseline="0" dirty="0" smtClean="0">
                <a:solidFill>
                  <a:schemeClr val="tx1"/>
                </a:solidFill>
                <a:latin typeface="+mn-lt"/>
                <a:ea typeface="+mn-ea"/>
                <a:cs typeface="+mn-cs"/>
              </a:rPr>
              <a:t>Line of Sight Figures, implementation of the proposed Project would partially block views of the San Gabriel Mountains from public vantage points along West Cypress Avenue and residential uses south of the site. While the partial obstruction of views of the San Gabriel Mountains would occur as a result of Project implementation, the overall views of the mountains would not be substantially affected by development of the site due to the prominence of the San Gabriel Mountains. Furthermore, landscaping elements included as part of the Project would serve to enhance and frame views of the mountains from roadways and sidewalks within the project vicinity. For </a:t>
            </a:r>
            <a:endParaRPr lang="en-US" sz="10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16</a:t>
            </a:fld>
            <a:endParaRPr lang="en-US"/>
          </a:p>
        </p:txBody>
      </p:sp>
    </p:spTree>
    <p:extLst>
      <p:ext uri="{BB962C8B-B14F-4D97-AF65-F5344CB8AC3E}">
        <p14:creationId xmlns:p14="http://schemas.microsoft.com/office/powerpoint/2010/main" val="4279616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effectLst/>
              </a:rPr>
              <a:t>TownePlace</a:t>
            </a:r>
            <a:r>
              <a:rPr lang="en-US" dirty="0" smtClean="0">
                <a:effectLst/>
              </a:rPr>
              <a:t> Suites offers king studio, double queen and one-bedroom suites with fully-equipped kitchens and separate living/working and sleeping areas.  </a:t>
            </a:r>
          </a:p>
          <a:p>
            <a:endParaRPr lang="en-US" b="1" u="sng" dirty="0" smtClean="0">
              <a:effectLst/>
            </a:endParaRPr>
          </a:p>
          <a:p>
            <a:r>
              <a:rPr lang="en-US" dirty="0" err="1" smtClean="0">
                <a:effectLst/>
              </a:rPr>
              <a:t>TownePlace</a:t>
            </a:r>
            <a:r>
              <a:rPr lang="en-US" dirty="0" smtClean="0">
                <a:effectLst/>
              </a:rPr>
              <a:t> Suites acclimates their guest</a:t>
            </a:r>
            <a:r>
              <a:rPr lang="en-US" baseline="0" dirty="0" smtClean="0">
                <a:effectLst/>
              </a:rPr>
              <a:t> to the City their located </a:t>
            </a:r>
            <a:r>
              <a:rPr lang="en-US" dirty="0" smtClean="0">
                <a:effectLst/>
              </a:rPr>
              <a:t>through the </a:t>
            </a:r>
            <a:r>
              <a:rPr lang="en-US" dirty="0" err="1" smtClean="0">
                <a:effectLst/>
              </a:rPr>
              <a:t>TowneMap</a:t>
            </a:r>
            <a:r>
              <a:rPr lang="en-US" dirty="0" smtClean="0">
                <a:effectLst/>
              </a:rPr>
              <a:t>® map wall, which displays local favorite restaurants, services and attractions.   </a:t>
            </a:r>
          </a:p>
          <a:p>
            <a:endParaRPr lang="en-US" dirty="0" smtClean="0">
              <a:effectLst/>
            </a:endParaRPr>
          </a:p>
          <a:p>
            <a:r>
              <a:rPr lang="en-US" dirty="0" smtClean="0">
                <a:effectLst/>
              </a:rPr>
              <a:t>Business services - such as copying, faxing and printing, free Wi-Fi,</a:t>
            </a:r>
            <a:r>
              <a:rPr lang="en-US" baseline="0" dirty="0" smtClean="0">
                <a:effectLst/>
              </a:rPr>
              <a:t> </a:t>
            </a:r>
            <a:r>
              <a:rPr lang="en-US" dirty="0" smtClean="0">
                <a:effectLst/>
              </a:rPr>
              <a:t>available.</a:t>
            </a:r>
          </a:p>
          <a:p>
            <a:endParaRPr lang="en-US" dirty="0" smtClean="0">
              <a:effectLst/>
            </a:endParaRPr>
          </a:p>
          <a:p>
            <a:r>
              <a:rPr lang="en-US" dirty="0" smtClean="0">
                <a:effectLst/>
              </a:rPr>
              <a:t>A separate seating area and buffet, offers complimentary hot breakfast daily.</a:t>
            </a:r>
          </a:p>
          <a:p>
            <a:r>
              <a:rPr lang="en-US" dirty="0" smtClean="0">
                <a:effectLst/>
              </a:rPr>
              <a:t> </a:t>
            </a:r>
          </a:p>
          <a:p>
            <a:r>
              <a:rPr lang="en-US" b="1" u="sng" dirty="0" smtClean="0">
                <a:effectLst/>
              </a:rPr>
              <a:t>Amenities</a:t>
            </a:r>
            <a:endParaRPr lang="en-US" dirty="0" smtClean="0">
              <a:effectLst/>
            </a:endParaRPr>
          </a:p>
          <a:p>
            <a:r>
              <a:rPr lang="en-US" dirty="0" smtClean="0">
                <a:effectLst/>
              </a:rPr>
              <a:t>Exercise room provided for those looking for a workout during their stay.</a:t>
            </a:r>
          </a:p>
          <a:p>
            <a:r>
              <a:rPr lang="en-US" dirty="0" smtClean="0">
                <a:effectLst/>
              </a:rPr>
              <a:t>Outdoor pool.</a:t>
            </a:r>
          </a:p>
          <a:p>
            <a:r>
              <a:rPr lang="en-US" dirty="0" smtClean="0">
                <a:effectLst/>
              </a:rPr>
              <a:t>Outdoor seating with fire pit.</a:t>
            </a:r>
          </a:p>
          <a:p>
            <a:r>
              <a:rPr lang="en-US" dirty="0" smtClean="0">
                <a:effectLst/>
              </a:rPr>
              <a:t>Dry-cleaning services available, as well as guest laundry.</a:t>
            </a:r>
          </a:p>
          <a:p>
            <a:r>
              <a:rPr lang="en-US" dirty="0" smtClean="0">
                <a:effectLst/>
              </a:rPr>
              <a:t>Meeting Room.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11301FEB-C218-4F0A-8B0C-49785A1EAE0C}" type="slidenum">
              <a:rPr lang="en-US" smtClean="0"/>
              <a:t>17</a:t>
            </a:fld>
            <a:endParaRPr lang="en-US"/>
          </a:p>
        </p:txBody>
      </p:sp>
    </p:spTree>
    <p:extLst>
      <p:ext uri="{BB962C8B-B14F-4D97-AF65-F5344CB8AC3E}">
        <p14:creationId xmlns:p14="http://schemas.microsoft.com/office/powerpoint/2010/main" val="3039112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495" lvl="1" indent="0">
              <a:buSzPct val="120000"/>
              <a:buFont typeface="Arial" panose="020B0604020202020204" pitchFamily="34" charset="0"/>
              <a:buNone/>
            </a:pPr>
            <a:endParaRPr lang="en-US" sz="10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18</a:t>
            </a:fld>
            <a:endParaRPr lang="en-US"/>
          </a:p>
        </p:txBody>
      </p:sp>
    </p:spTree>
    <p:extLst>
      <p:ext uri="{BB962C8B-B14F-4D97-AF65-F5344CB8AC3E}">
        <p14:creationId xmlns:p14="http://schemas.microsoft.com/office/powerpoint/2010/main" val="303478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hotel features varied façades and roof lines, large windows, and a modern color palette that would create interest and highlight the varied building features. Building materials on the ground floor would be stone veneer, and painted Exterior Insulation and Finish System (EIFS) would be utilized for the upper floors of the building. The hotel would also include a metal roof, fiber cement siding panels on the building façade, and aluminum mechanical grills around the windows. </a:t>
            </a:r>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19</a:t>
            </a:fld>
            <a:endParaRPr lang="en-US"/>
          </a:p>
        </p:txBody>
      </p:sp>
    </p:spTree>
    <p:extLst>
      <p:ext uri="{BB962C8B-B14F-4D97-AF65-F5344CB8AC3E}">
        <p14:creationId xmlns:p14="http://schemas.microsoft.com/office/powerpoint/2010/main" val="2063469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20</a:t>
            </a:fld>
            <a:endParaRPr lang="en-US"/>
          </a:p>
        </p:txBody>
      </p:sp>
    </p:spTree>
    <p:extLst>
      <p:ext uri="{BB962C8B-B14F-4D97-AF65-F5344CB8AC3E}">
        <p14:creationId xmlns:p14="http://schemas.microsoft.com/office/powerpoint/2010/main" val="48732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21</a:t>
            </a:fld>
            <a:endParaRPr lang="en-US"/>
          </a:p>
        </p:txBody>
      </p:sp>
    </p:spTree>
    <p:extLst>
      <p:ext uri="{BB962C8B-B14F-4D97-AF65-F5344CB8AC3E}">
        <p14:creationId xmlns:p14="http://schemas.microsoft.com/office/powerpoint/2010/main" val="166318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From a land use standpoint, the property</a:t>
            </a:r>
            <a:r>
              <a:rPr lang="en-US" baseline="0" dirty="0" smtClean="0"/>
              <a:t> is located within the City’s South Myrtle Avenue Corridor planning area.</a:t>
            </a:r>
            <a:endParaRPr lang="en-US" dirty="0" smtClean="0"/>
          </a:p>
          <a:p>
            <a:pPr marL="0" indent="0">
              <a:buFont typeface="+mj-lt"/>
              <a:buNone/>
            </a:pPr>
            <a:r>
              <a:rPr lang="en-US" dirty="0" smtClean="0"/>
              <a:t>As with each</a:t>
            </a:r>
            <a:r>
              <a:rPr lang="en-US" baseline="0" dirty="0" smtClean="0"/>
              <a:t> of the land use planning areas identified in the General Plan, this planning area has a defined land use vision. </a:t>
            </a:r>
          </a:p>
          <a:p>
            <a:pPr marL="0" indent="0">
              <a:buFont typeface="+mj-lt"/>
              <a:buNone/>
            </a:pPr>
            <a:endParaRPr lang="en-US" dirty="0" smtClean="0"/>
          </a:p>
          <a:p>
            <a:pPr marL="0" indent="0">
              <a:buFont typeface="+mj-lt"/>
              <a:buNone/>
            </a:pPr>
            <a:r>
              <a:rPr lang="en-US" dirty="0" smtClean="0"/>
              <a:t>The vision of the South Myrtle Avenue Corridor Planning Area has been and continues</a:t>
            </a:r>
            <a:r>
              <a:rPr lang="en-US" baseline="0" dirty="0" smtClean="0"/>
              <a:t> to be to connect the City’s  historic  downtown,  on  Myrtle  Avenue, to the 210 Freeway and to eventually create  a  proper  gateway  into  the  City  of Monrovia. </a:t>
            </a:r>
          </a:p>
          <a:p>
            <a:pPr marL="0" indent="0">
              <a:buFont typeface="+mj-lt"/>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The South Myrtle Avenue Corridor Planning Area is divided into  three  distinct  areas:  Old  Town  Extension,  Crossroads  District,  and  South  Myrtle Corridor. Creating  three  distinct  neighborhoods  is intended enliven  the  street  and  address  the  issues  related  to that  particular neighborhood. </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2</a:t>
            </a:fld>
            <a:endParaRPr lang="en-US"/>
          </a:p>
        </p:txBody>
      </p:sp>
    </p:spTree>
    <p:extLst>
      <p:ext uri="{BB962C8B-B14F-4D97-AF65-F5344CB8AC3E}">
        <p14:creationId xmlns:p14="http://schemas.microsoft.com/office/powerpoint/2010/main" val="267820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22</a:t>
            </a:fld>
            <a:endParaRPr lang="en-US"/>
          </a:p>
        </p:txBody>
      </p:sp>
    </p:spTree>
    <p:extLst>
      <p:ext uri="{BB962C8B-B14F-4D97-AF65-F5344CB8AC3E}">
        <p14:creationId xmlns:p14="http://schemas.microsoft.com/office/powerpoint/2010/main" val="388375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project of this size, comes with many land use entitlement requests which</a:t>
            </a:r>
            <a:r>
              <a:rPr lang="en-US" baseline="0" dirty="0" smtClean="0"/>
              <a:t> are as follows. </a:t>
            </a:r>
          </a:p>
          <a:p>
            <a:pPr marL="171450" indent="-171450">
              <a:buFont typeface="Arial" panose="020B0604020202020204" pitchFamily="34" charset="0"/>
              <a:buChar char="•"/>
            </a:pPr>
            <a:r>
              <a:rPr lang="en-US" baseline="0" dirty="0" smtClean="0"/>
              <a:t>Specific Plan – establishes land use regulations, development standards, and design guidelines</a:t>
            </a:r>
          </a:p>
          <a:p>
            <a:pPr marL="171450" indent="-171450">
              <a:buFont typeface="Arial" panose="020B0604020202020204" pitchFamily="34" charset="0"/>
              <a:buChar char="•"/>
            </a:pPr>
            <a:r>
              <a:rPr lang="en-US" baseline="0" dirty="0" smtClean="0"/>
              <a:t>Zoning Ordinance Amendment to for both a text and map amendment</a:t>
            </a:r>
          </a:p>
          <a:p>
            <a:pPr marL="171450" indent="-171450">
              <a:buFont typeface="Arial" panose="020B0604020202020204" pitchFamily="34" charset="0"/>
              <a:buChar char="•"/>
            </a:pPr>
            <a:r>
              <a:rPr lang="en-US" baseline="0" dirty="0" smtClean="0"/>
              <a:t>Tentative Parcel Map is proposed to consolidate 6 parcels and the terminus of Peck Road north of Duarte Road into one 3.79 acre site.  It is important to note that a separate public hearing process will be required for a street vacation.  This process would commence at a later date after the City Council considers and acts on the project tonight.</a:t>
            </a:r>
          </a:p>
          <a:p>
            <a:pPr marL="171450" indent="-171450">
              <a:buFont typeface="Arial" panose="020B0604020202020204" pitchFamily="34" charset="0"/>
              <a:buChar char="•"/>
            </a:pPr>
            <a:r>
              <a:rPr lang="en-US" baseline="0" dirty="0" smtClean="0"/>
              <a:t>A conditional use permit is required to allow the construction of a 296 multifamily development, with 6 live/work units, with a parking structure providing 522 spaces</a:t>
            </a:r>
          </a:p>
          <a:p>
            <a:pPr marL="171450" indent="-171450">
              <a:buFont typeface="Arial" panose="020B0604020202020204" pitchFamily="34" charset="0"/>
              <a:buChar char="•"/>
            </a:pPr>
            <a:r>
              <a:rPr lang="en-US" baseline="0" dirty="0" smtClean="0"/>
              <a:t>Lastly, give the size of the project a thorough environmental review process was undertaken which yielded a proposed Mitigated Negative Declaration that was prepared in accordance with the California Environmental Quality Act as the environmental clearance document for the project.  (I will speak more about the Mitigated Negative Declaration later in this presentation).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23</a:t>
            </a:fld>
            <a:endParaRPr lang="en-US"/>
          </a:p>
        </p:txBody>
      </p:sp>
    </p:spTree>
    <p:extLst>
      <p:ext uri="{BB962C8B-B14F-4D97-AF65-F5344CB8AC3E}">
        <p14:creationId xmlns:p14="http://schemas.microsoft.com/office/powerpoint/2010/main" val="3146515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project of this size, comes with many land use entitlement requests which</a:t>
            </a:r>
            <a:r>
              <a:rPr lang="en-US" baseline="0" dirty="0" smtClean="0"/>
              <a:t> are as follows. </a:t>
            </a:r>
          </a:p>
          <a:p>
            <a:pPr marL="171450" indent="-171450">
              <a:buFont typeface="Arial" panose="020B0604020202020204" pitchFamily="34" charset="0"/>
              <a:buChar char="•"/>
            </a:pPr>
            <a:r>
              <a:rPr lang="en-US" baseline="0" dirty="0" smtClean="0"/>
              <a:t>Specific Plan – establishes land use regulations, development standards, and design guidelines</a:t>
            </a:r>
          </a:p>
          <a:p>
            <a:pPr marL="171450" indent="-171450">
              <a:buFont typeface="Arial" panose="020B0604020202020204" pitchFamily="34" charset="0"/>
              <a:buChar char="•"/>
            </a:pPr>
            <a:r>
              <a:rPr lang="en-US" baseline="0" dirty="0" smtClean="0"/>
              <a:t>Zoning Ordinance Amendment to for both a text and map amendment</a:t>
            </a:r>
          </a:p>
          <a:p>
            <a:pPr marL="171450" indent="-171450">
              <a:buFont typeface="Arial" panose="020B0604020202020204" pitchFamily="34" charset="0"/>
              <a:buChar char="•"/>
            </a:pPr>
            <a:r>
              <a:rPr lang="en-US" baseline="0" dirty="0" smtClean="0"/>
              <a:t>Tentative Parcel Map is proposed to consolidate 6 parcels and the terminus of Peck Road north of Duarte Road into one 3.79 acre site.  It is important to note that a separate public hearing process will be required for a street vacation.  This process would commence at a later date after the City Council considers and acts on the project tonight.</a:t>
            </a:r>
          </a:p>
          <a:p>
            <a:pPr marL="171450" indent="-171450">
              <a:buFont typeface="Arial" panose="020B0604020202020204" pitchFamily="34" charset="0"/>
              <a:buChar char="•"/>
            </a:pPr>
            <a:r>
              <a:rPr lang="en-US" baseline="0" dirty="0" smtClean="0"/>
              <a:t>A conditional use permit is required to allow the construction of a 296 multifamily development, with 6 live/work units, with a parking structure providing 522 spaces</a:t>
            </a:r>
          </a:p>
          <a:p>
            <a:pPr marL="171450" indent="-171450">
              <a:buFont typeface="Arial" panose="020B0604020202020204" pitchFamily="34" charset="0"/>
              <a:buChar char="•"/>
            </a:pPr>
            <a:r>
              <a:rPr lang="en-US" baseline="0" dirty="0" smtClean="0"/>
              <a:t>Lastly, give the size of the project a thorough environmental review process was undertaken which yielded a proposed Mitigated Negative Declaration that was prepared in accordance with the California Environmental Quality Act as the environmental clearance document for the project.  (I will speak more about the Mitigated Negative Declaration later in this presentation).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24</a:t>
            </a:fld>
            <a:endParaRPr lang="en-US"/>
          </a:p>
        </p:txBody>
      </p:sp>
    </p:spTree>
    <p:extLst>
      <p:ext uri="{BB962C8B-B14F-4D97-AF65-F5344CB8AC3E}">
        <p14:creationId xmlns:p14="http://schemas.microsoft.com/office/powerpoint/2010/main" val="413452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Appropriate site planning and design was considered for this hotel project given its location within the Cross Roads District planning area, as well as its proximity to multifamily residential properties directly to the south of the subject 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The building foot totals  14,000 SF, and it was place as close to the corner of the site as possible to engage the street intersection and showcase the </a:t>
            </a:r>
            <a:r>
              <a:rPr lang="en-US" sz="1200" kern="1200" dirty="0" smtClean="0">
                <a:solidFill>
                  <a:schemeClr val="tx1"/>
                </a:solidFill>
                <a:effectLst/>
                <a:latin typeface="+mn-lt"/>
                <a:ea typeface="+mn-ea"/>
                <a:cs typeface="+mn-cs"/>
              </a:rPr>
              <a:t>building’s focal point. </a:t>
            </a:r>
            <a:r>
              <a:rPr lang="en-US" sz="1200" b="0" i="0" u="none" strike="noStrike" kern="1200" baseline="0" dirty="0" smtClean="0">
                <a:solidFill>
                  <a:schemeClr val="tx1"/>
                </a:solidFill>
                <a:latin typeface="+mn-lt"/>
                <a:ea typeface="+mn-ea"/>
                <a:cs typeface="+mn-cs"/>
              </a:rPr>
              <a:t>This set back from the south property boundary also reduces the overall scale and mass of the building.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building proposes to main</a:t>
            </a:r>
            <a:r>
              <a:rPr lang="en-US" sz="1200" kern="1200" baseline="0" dirty="0" smtClean="0">
                <a:solidFill>
                  <a:schemeClr val="tx1"/>
                </a:solidFill>
                <a:effectLst/>
                <a:latin typeface="+mn-lt"/>
                <a:ea typeface="+mn-ea"/>
                <a:cs typeface="+mn-cs"/>
              </a:rPr>
              <a:t> entrances (a street entrance on Huntington Drive, and a Parking lot entrance from the south of the building.)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further enhance the pedestrian experience in fron</a:t>
            </a:r>
            <a:r>
              <a:rPr lang="en-US" sz="1200" kern="1200" baseline="0" dirty="0" smtClean="0">
                <a:solidFill>
                  <a:schemeClr val="tx1"/>
                </a:solidFill>
                <a:effectLst/>
                <a:latin typeface="+mn-lt"/>
                <a:ea typeface="+mn-ea"/>
                <a:cs typeface="+mn-cs"/>
              </a:rPr>
              <a:t>t of the building, an active outdoor lounge area is proposed adjacent to the street entrance.  A large corner landscaped area is proposed, as well as an enhanced side entrance off South Myrtle Avenue.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proposed Project would include on-site lighting consisting of mounted parking lot lighting (approximately 25 ft. in height), low-level bollard lighting (approximately 3 ft. in height), and wall-mounted lighting. All lighting would be hooded or shielded to focus the light downward and prevent light spillage onto adjacent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landscaping plan for the Project site would include a mix of trees and shrubs. Specifically, flowering accent trees and perimeter landscaping would line the northern and eastern boundaries of the site, a screen hedge (3.5 to 4 ft. in height) and a row of screen buffer trees would line the southern boundary of the site, and ornamental trees and landscaping would be scattered throughout the on-site parking lot.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25</a:t>
            </a:fld>
            <a:endParaRPr lang="en-US"/>
          </a:p>
        </p:txBody>
      </p:sp>
    </p:spTree>
    <p:extLst>
      <p:ext uri="{BB962C8B-B14F-4D97-AF65-F5344CB8AC3E}">
        <p14:creationId xmlns:p14="http://schemas.microsoft.com/office/powerpoint/2010/main" val="327691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20532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01FEB-C218-4F0A-8B0C-49785A1EAE0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33463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D84BD-BADF-4796-AE0F-7935645BC649}" type="slidenum">
              <a:rPr lang="en-US" smtClean="0"/>
              <a:t>28</a:t>
            </a:fld>
            <a:endParaRPr lang="en-US"/>
          </a:p>
        </p:txBody>
      </p:sp>
    </p:spTree>
    <p:extLst>
      <p:ext uri="{BB962C8B-B14F-4D97-AF65-F5344CB8AC3E}">
        <p14:creationId xmlns:p14="http://schemas.microsoft.com/office/powerpoint/2010/main" val="3273034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D84BD-BADF-4796-AE0F-7935645BC649}" type="slidenum">
              <a:rPr lang="en-US" smtClean="0"/>
              <a:t>29</a:t>
            </a:fld>
            <a:endParaRPr lang="en-US"/>
          </a:p>
        </p:txBody>
      </p:sp>
    </p:spTree>
    <p:extLst>
      <p:ext uri="{BB962C8B-B14F-4D97-AF65-F5344CB8AC3E}">
        <p14:creationId xmlns:p14="http://schemas.microsoft.com/office/powerpoint/2010/main" val="2240997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495" lvl="1" indent="0">
              <a:buSzPct val="120000"/>
              <a:buFont typeface="Arial" panose="020B0604020202020204" pitchFamily="34" charset="0"/>
              <a:buNone/>
            </a:pPr>
            <a:endParaRPr lang="en-US" sz="10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30</a:t>
            </a:fld>
            <a:endParaRPr lang="en-US"/>
          </a:p>
        </p:txBody>
      </p:sp>
    </p:spTree>
    <p:extLst>
      <p:ext uri="{BB962C8B-B14F-4D97-AF65-F5344CB8AC3E}">
        <p14:creationId xmlns:p14="http://schemas.microsoft.com/office/powerpoint/2010/main" val="2593104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495" lvl="1" indent="0">
              <a:buSzPct val="120000"/>
              <a:buFont typeface="Arial" panose="020B0604020202020204" pitchFamily="34" charset="0"/>
              <a:buNone/>
            </a:pPr>
            <a:r>
              <a:rPr lang="en-US" sz="1200" kern="1200" dirty="0" smtClean="0">
                <a:solidFill>
                  <a:schemeClr val="tx1"/>
                </a:solidFill>
                <a:effectLst/>
                <a:latin typeface="+mn-lt"/>
                <a:ea typeface="+mn-ea"/>
                <a:cs typeface="+mn-cs"/>
              </a:rPr>
              <a:t>The analysis concluded that the proposed project would not cause any significant impacts at any of the analyzed intersections and no project-specific mitigation measures would be required.</a:t>
            </a:r>
          </a:p>
          <a:p>
            <a:pPr marL="150495" marR="0" lvl="1" indent="0" algn="l" defTabSz="914400" rtl="0" eaLnBrk="1" fontAlgn="auto" latinLnBrk="0" hangingPunct="1">
              <a:lnSpc>
                <a:spcPct val="100000"/>
              </a:lnSpc>
              <a:spcBef>
                <a:spcPts val="0"/>
              </a:spcBef>
              <a:spcAft>
                <a:spcPts val="0"/>
              </a:spcAft>
              <a:buClrTx/>
              <a:buSzPct val="120000"/>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150495" marR="0" lvl="1" indent="0" algn="l" defTabSz="914400" rtl="0" eaLnBrk="1" fontAlgn="auto" latinLnBrk="0" hangingPunct="1">
              <a:lnSpc>
                <a:spcPct val="100000"/>
              </a:lnSpc>
              <a:spcBef>
                <a:spcPts val="0"/>
              </a:spcBef>
              <a:spcAft>
                <a:spcPts val="0"/>
              </a:spcAft>
              <a:buClrTx/>
              <a:buSzPct val="120000"/>
              <a:buFont typeface="Arial" panose="020B0604020202020204" pitchFamily="34" charset="0"/>
              <a:buNone/>
              <a:tabLst/>
              <a:defRPr/>
            </a:pPr>
            <a:r>
              <a:rPr lang="en-US" sz="1200" kern="1200" dirty="0" smtClean="0">
                <a:solidFill>
                  <a:schemeClr val="tx1"/>
                </a:solidFill>
                <a:effectLst/>
                <a:latin typeface="+mn-lt"/>
                <a:ea typeface="+mn-ea"/>
                <a:cs typeface="+mn-cs"/>
              </a:rPr>
              <a:t>It is important to note that the traffic study does not imply that there will be no increase in traffic.  An increase in the intensity of the use of the site </a:t>
            </a:r>
            <a:r>
              <a:rPr lang="en-US" sz="1200" i="1" kern="1200" dirty="0" smtClean="0">
                <a:solidFill>
                  <a:schemeClr val="tx1"/>
                </a:solidFill>
                <a:effectLst/>
                <a:latin typeface="+mn-lt"/>
                <a:ea typeface="+mn-ea"/>
                <a:cs typeface="+mn-cs"/>
              </a:rPr>
              <a:t>will</a:t>
            </a:r>
            <a:r>
              <a:rPr lang="en-US" sz="1200" kern="1200" dirty="0" smtClean="0">
                <a:solidFill>
                  <a:schemeClr val="tx1"/>
                </a:solidFill>
                <a:effectLst/>
                <a:latin typeface="+mn-lt"/>
                <a:ea typeface="+mn-ea"/>
                <a:cs typeface="+mn-cs"/>
              </a:rPr>
              <a:t> increase the amount of cars on the street system.  However, using the City’s General Plan as a guide, the traffic study has projected that the increased traffic to be less than significant. </a:t>
            </a:r>
          </a:p>
          <a:p>
            <a:pPr marL="150495" lvl="1" indent="0">
              <a:buSzPct val="120000"/>
              <a:buFont typeface="Arial" panose="020B0604020202020204" pitchFamily="34" charset="0"/>
              <a:buNone/>
            </a:pPr>
            <a:endParaRPr lang="en-US" sz="1000" b="0" baseline="0" dirty="0" smtClean="0"/>
          </a:p>
          <a:p>
            <a:endParaRPr lang="en-US" sz="1200" b="0" i="0" u="none" strike="noStrike" kern="1200" baseline="0" dirty="0" smtClean="0">
              <a:solidFill>
                <a:schemeClr val="tx1"/>
              </a:solidFill>
              <a:latin typeface="+mn-lt"/>
              <a:ea typeface="+mn-ea"/>
              <a:cs typeface="+mn-cs"/>
            </a:endParaRPr>
          </a:p>
          <a:p>
            <a:pPr marL="150495" lvl="1" indent="0">
              <a:buSzPct val="120000"/>
              <a:buFont typeface="Arial" panose="020B0604020202020204" pitchFamily="34" charset="0"/>
              <a:buNone/>
            </a:pPr>
            <a:endParaRPr lang="en-US" sz="1000" b="0"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31</a:t>
            </a:fld>
            <a:endParaRPr lang="en-US"/>
          </a:p>
        </p:txBody>
      </p:sp>
    </p:spTree>
    <p:extLst>
      <p:ext uri="{BB962C8B-B14F-4D97-AF65-F5344CB8AC3E}">
        <p14:creationId xmlns:p14="http://schemas.microsoft.com/office/powerpoint/2010/main" val="232635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Applicant is proposing to construct a transit-oriented, 5-story multi-family residential development consisting of 296 apartment units, including 6 live/work units. The project includes three private courtyards, a public open space area along South Magnolia Avenue, and a 6-story (7-level) parking structure consisting of 518 parking spaces. The project also proposes to change Peck Road north of Duarte Road to a publicly accessible driveway and drop-off area for the adjacent Metro Gold Line Monrovia Station.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3</a:t>
            </a:fld>
            <a:endParaRPr lang="en-US"/>
          </a:p>
        </p:txBody>
      </p:sp>
    </p:spTree>
    <p:extLst>
      <p:ext uri="{BB962C8B-B14F-4D97-AF65-F5344CB8AC3E}">
        <p14:creationId xmlns:p14="http://schemas.microsoft.com/office/powerpoint/2010/main" val="1968177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Air</a:t>
            </a:r>
            <a:r>
              <a:rPr lang="en-US" sz="1100" b="1" baseline="0" dirty="0" smtClean="0"/>
              <a:t> Quality </a:t>
            </a:r>
            <a:r>
              <a:rPr lang="en-US" sz="1100" baseline="0" dirty="0" smtClean="0"/>
              <a:t>– GP requires all projects within the City to comply with idling restrictions when operating diesel powered vehicles to reduce diesel engine emissions</a:t>
            </a:r>
            <a:r>
              <a:rPr lang="en-US" baseline="0" dirty="0" smtClean="0"/>
              <a:t>.</a:t>
            </a:r>
          </a:p>
          <a:p>
            <a:r>
              <a:rPr lang="en-US" b="1" baseline="0" dirty="0" smtClean="0"/>
              <a:t>Bio Res. </a:t>
            </a:r>
            <a:r>
              <a:rPr lang="en-US" baseline="0" dirty="0" smtClean="0"/>
              <a:t>– avoid impacts to nesting birds</a:t>
            </a:r>
          </a:p>
          <a:p>
            <a:r>
              <a:rPr lang="en-US" b="1" baseline="0" dirty="0" smtClean="0"/>
              <a:t>Cult Res.  </a:t>
            </a:r>
            <a:r>
              <a:rPr lang="en-US" baseline="0" dirty="0" smtClean="0"/>
              <a:t>- principal investigator, qualified Native a American Monitor</a:t>
            </a:r>
          </a:p>
          <a:p>
            <a:r>
              <a:rPr lang="en-US" b="1" baseline="0" dirty="0" smtClean="0"/>
              <a:t>Hazardous Waste </a:t>
            </a:r>
            <a:r>
              <a:rPr lang="en-US" baseline="0" dirty="0" smtClean="0"/>
              <a:t>– Soil sampling in the event something is discovered a plan is prepared to adequately remove it.</a:t>
            </a:r>
          </a:p>
          <a:p>
            <a:r>
              <a:rPr lang="en-US" b="1" baseline="0" dirty="0" smtClean="0"/>
              <a:t>Noise </a:t>
            </a:r>
            <a:r>
              <a:rPr lang="en-US" baseline="0" dirty="0" smtClean="0"/>
              <a:t>– to residents living in new development.  Sound rated windows and exterior façade assemblies. </a:t>
            </a:r>
          </a:p>
          <a:p>
            <a:r>
              <a:rPr lang="en-US" b="1" baseline="0" dirty="0" smtClean="0"/>
              <a:t>Parkland Dedication </a:t>
            </a:r>
            <a:r>
              <a:rPr lang="en-US" baseline="0" dirty="0" smtClean="0"/>
              <a:t>(GP requirement that projects over 200 units dedicate 3 acres per 1,000 resident) No land so </a:t>
            </a:r>
            <a:r>
              <a:rPr lang="en-US" b="0" baseline="0" dirty="0" smtClean="0"/>
              <a:t>pay</a:t>
            </a:r>
            <a:r>
              <a:rPr lang="en-US" b="1" baseline="0" dirty="0" smtClean="0"/>
              <a:t> </a:t>
            </a:r>
            <a:r>
              <a:rPr lang="en-US" baseline="0" dirty="0" smtClean="0"/>
              <a:t>in-lieu fee to City pay into </a:t>
            </a:r>
            <a:r>
              <a:rPr lang="en-US" b="1" baseline="0" dirty="0" smtClean="0"/>
              <a:t>Communities Facilities District</a:t>
            </a:r>
          </a:p>
          <a:p>
            <a:r>
              <a:rPr lang="en-US" b="1" baseline="0" dirty="0" smtClean="0"/>
              <a:t>Utilities and Service Sys. – </a:t>
            </a:r>
            <a:r>
              <a:rPr lang="en-US" b="0" baseline="0" dirty="0" smtClean="0"/>
              <a:t>Comply Cites construction and demolition disposal and recycling programs.</a:t>
            </a:r>
          </a:p>
        </p:txBody>
      </p:sp>
      <p:sp>
        <p:nvSpPr>
          <p:cNvPr id="4" name="Slide Number Placeholder 3"/>
          <p:cNvSpPr>
            <a:spLocks noGrp="1"/>
          </p:cNvSpPr>
          <p:nvPr>
            <p:ph type="sldNum" sz="quarter" idx="10"/>
          </p:nvPr>
        </p:nvSpPr>
        <p:spPr/>
        <p:txBody>
          <a:bodyPr/>
          <a:lstStyle/>
          <a:p>
            <a:fld id="{11301FEB-C218-4F0A-8B0C-49785A1EAE0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298797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Air</a:t>
            </a:r>
            <a:r>
              <a:rPr lang="en-US" sz="1100" b="1" baseline="0" dirty="0" smtClean="0"/>
              <a:t> Quality </a:t>
            </a:r>
            <a:r>
              <a:rPr lang="en-US" sz="1100" baseline="0" dirty="0" smtClean="0"/>
              <a:t>– GP requires all projects within the City to comply with idling restrictions when operating diesel powered vehicles to reduce diesel engine emissions</a:t>
            </a:r>
            <a:r>
              <a:rPr lang="en-US" baseline="0" dirty="0" smtClean="0"/>
              <a:t>.</a:t>
            </a:r>
          </a:p>
          <a:p>
            <a:r>
              <a:rPr lang="en-US" b="1" baseline="0" dirty="0" smtClean="0"/>
              <a:t>Bio Res. </a:t>
            </a:r>
            <a:r>
              <a:rPr lang="en-US" baseline="0" dirty="0" smtClean="0"/>
              <a:t>– avoid impacts to nesting birds</a:t>
            </a:r>
          </a:p>
          <a:p>
            <a:r>
              <a:rPr lang="en-US" b="1" baseline="0" dirty="0" smtClean="0"/>
              <a:t>Cult Res.  </a:t>
            </a:r>
            <a:r>
              <a:rPr lang="en-US" baseline="0" dirty="0" smtClean="0"/>
              <a:t>- principal investigator, qualified Native a American Monitor</a:t>
            </a:r>
          </a:p>
          <a:p>
            <a:r>
              <a:rPr lang="en-US" b="1" baseline="0" dirty="0" smtClean="0"/>
              <a:t>Hazardous Waste </a:t>
            </a:r>
            <a:r>
              <a:rPr lang="en-US" baseline="0" dirty="0" smtClean="0"/>
              <a:t>– Soil sampling in the event something is discovered a plan is prepared to adequately remove it.</a:t>
            </a:r>
          </a:p>
          <a:p>
            <a:r>
              <a:rPr lang="en-US" b="1" baseline="0" dirty="0" smtClean="0"/>
              <a:t>Noise </a:t>
            </a:r>
            <a:r>
              <a:rPr lang="en-US" baseline="0" dirty="0" smtClean="0"/>
              <a:t>– to residents living in new development.  Sound rated windows and exterior façade assemblies. </a:t>
            </a:r>
          </a:p>
          <a:p>
            <a:r>
              <a:rPr lang="en-US" b="1" baseline="0" dirty="0" smtClean="0"/>
              <a:t>Parkland Dedication </a:t>
            </a:r>
            <a:r>
              <a:rPr lang="en-US" baseline="0" dirty="0" smtClean="0"/>
              <a:t>(GP requirement that projects over 200 units dedicate 3 acres per 1,000 resident) No land so </a:t>
            </a:r>
            <a:r>
              <a:rPr lang="en-US" b="0" baseline="0" dirty="0" smtClean="0"/>
              <a:t>pay</a:t>
            </a:r>
            <a:r>
              <a:rPr lang="en-US" b="1" baseline="0" dirty="0" smtClean="0"/>
              <a:t> </a:t>
            </a:r>
            <a:r>
              <a:rPr lang="en-US" baseline="0" dirty="0" smtClean="0"/>
              <a:t>in-lieu fee to City pay into </a:t>
            </a:r>
            <a:r>
              <a:rPr lang="en-US" b="1" baseline="0" dirty="0" smtClean="0"/>
              <a:t>Communities Facilities District</a:t>
            </a:r>
          </a:p>
          <a:p>
            <a:r>
              <a:rPr lang="en-US" b="1" baseline="0" dirty="0" smtClean="0"/>
              <a:t>Utilities and Service Sys. – </a:t>
            </a:r>
            <a:r>
              <a:rPr lang="en-US" b="0" baseline="0" dirty="0" smtClean="0"/>
              <a:t>Comply Cites construction and demolition disposal and recycling programs.</a:t>
            </a:r>
          </a:p>
        </p:txBody>
      </p:sp>
      <p:sp>
        <p:nvSpPr>
          <p:cNvPr id="4" name="Slide Number Placeholder 3"/>
          <p:cNvSpPr>
            <a:spLocks noGrp="1"/>
          </p:cNvSpPr>
          <p:nvPr>
            <p:ph type="sldNum" sz="quarter" idx="10"/>
          </p:nvPr>
        </p:nvSpPr>
        <p:spPr/>
        <p:txBody>
          <a:bodyPr/>
          <a:lstStyle/>
          <a:p>
            <a:fld id="{11301FEB-C218-4F0A-8B0C-49785A1EAE0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7905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project of this size, comes with many land use entitlement requests which</a:t>
            </a:r>
            <a:r>
              <a:rPr lang="en-US" baseline="0" dirty="0" smtClean="0"/>
              <a:t> are as follows. </a:t>
            </a:r>
          </a:p>
          <a:p>
            <a:pPr marL="171450" indent="-171450">
              <a:buFont typeface="Arial" panose="020B0604020202020204" pitchFamily="34" charset="0"/>
              <a:buChar char="•"/>
            </a:pPr>
            <a:r>
              <a:rPr lang="en-US" baseline="0" dirty="0" smtClean="0"/>
              <a:t>Specific Plan – establishes land use regulations, development standards, and design guidelines</a:t>
            </a:r>
          </a:p>
          <a:p>
            <a:pPr marL="171450" indent="-171450">
              <a:buFont typeface="Arial" panose="020B0604020202020204" pitchFamily="34" charset="0"/>
              <a:buChar char="•"/>
            </a:pPr>
            <a:r>
              <a:rPr lang="en-US" baseline="0" dirty="0" smtClean="0"/>
              <a:t>Zoning Ordinance Amendment to for both a text and map amendment</a:t>
            </a:r>
          </a:p>
          <a:p>
            <a:pPr marL="171450" indent="-171450">
              <a:buFont typeface="Arial" panose="020B0604020202020204" pitchFamily="34" charset="0"/>
              <a:buChar char="•"/>
            </a:pPr>
            <a:r>
              <a:rPr lang="en-US" baseline="0" dirty="0" smtClean="0"/>
              <a:t>Tentative Parcel Map is proposed to consolidate 6 parcels and the terminus of Peck Road north of Duarte Road into one 3.79 acre site.  It is important to note that a separate public hearing process will be required for a street vacation.  This process would commence at a later date after the City Council considers and acts on the project tonight.</a:t>
            </a:r>
          </a:p>
          <a:p>
            <a:pPr marL="171450" indent="-171450">
              <a:buFont typeface="Arial" panose="020B0604020202020204" pitchFamily="34" charset="0"/>
              <a:buChar char="•"/>
            </a:pPr>
            <a:r>
              <a:rPr lang="en-US" baseline="0" dirty="0" smtClean="0"/>
              <a:t>A conditional use permit is required to allow the construction of a 296 multifamily development, with 6 live/work units, with a parking structure providing 522 spaces</a:t>
            </a:r>
          </a:p>
          <a:p>
            <a:pPr marL="171450" indent="-171450">
              <a:buFont typeface="Arial" panose="020B0604020202020204" pitchFamily="34" charset="0"/>
              <a:buChar char="•"/>
            </a:pPr>
            <a:r>
              <a:rPr lang="en-US" baseline="0" dirty="0" smtClean="0"/>
              <a:t>Lastly, give the size of the project a thorough environmental review process was undertaken which yielded a proposed Mitigated Negative Declaration that was prepared in accordance with the California Environmental Quality Act as the environmental clearance document for the project.  (I will speak more about the Mitigated Negative Declaration later in this presentation).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4D84BD-BADF-4796-AE0F-7935645BC649}" type="slidenum">
              <a:rPr lang="en-US" smtClean="0"/>
              <a:t>4</a:t>
            </a:fld>
            <a:endParaRPr lang="en-US"/>
          </a:p>
        </p:txBody>
      </p:sp>
    </p:spTree>
    <p:extLst>
      <p:ext uri="{BB962C8B-B14F-4D97-AF65-F5344CB8AC3E}">
        <p14:creationId xmlns:p14="http://schemas.microsoft.com/office/powerpoint/2010/main" val="314651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The project site is located on the southwest corner of W Huntington Drive and S Myrtle Avenue.  The site consists of a vacant lot consisting of 6 vacant parcels which total</a:t>
            </a:r>
            <a:r>
              <a:rPr lang="en-US" sz="1200" b="0" i="0" u="none" strike="noStrike" kern="1200" baseline="0" dirty="0" smtClean="0">
                <a:solidFill>
                  <a:schemeClr val="tx1"/>
                </a:solidFill>
                <a:latin typeface="+mn-lt"/>
                <a:ea typeface="+mn-ea"/>
                <a:cs typeface="+mn-cs"/>
              </a:rPr>
              <a:t> approximately +/- 1.77 acres of land.</a:t>
            </a:r>
            <a:endParaRPr lang="en-US" baseline="0" dirty="0" smtClean="0"/>
          </a:p>
          <a:p>
            <a:pPr marL="0" indent="0">
              <a:buFont typeface="+mj-lt"/>
              <a:buNone/>
            </a:pPr>
            <a:endParaRPr lang="en-US" baseline="0" dirty="0" smtClean="0"/>
          </a:p>
          <a:p>
            <a:pPr marL="0" indent="0">
              <a:buFont typeface="+mj-lt"/>
              <a:buNone/>
            </a:pPr>
            <a:r>
              <a:rPr lang="en-US" baseline="0" dirty="0" smtClean="0"/>
              <a:t>It was once developed with a residential structure and a gasoline station dating back to the late 1920s.  The residence was demolished in 1977 and the gasoline station and tank removal process) completed in 2002.  The site has been vacant ever since.</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indent="0">
              <a:buFont typeface="+mj-lt"/>
              <a:buNone/>
            </a:pPr>
            <a:r>
              <a:rPr lang="en-US" baseline="0" dirty="0" smtClean="0"/>
              <a:t> </a:t>
            </a:r>
          </a:p>
        </p:txBody>
      </p:sp>
      <p:sp>
        <p:nvSpPr>
          <p:cNvPr id="4" name="Slide Number Placeholder 3"/>
          <p:cNvSpPr>
            <a:spLocks noGrp="1"/>
          </p:cNvSpPr>
          <p:nvPr>
            <p:ph type="sldNum" sz="quarter" idx="10"/>
          </p:nvPr>
        </p:nvSpPr>
        <p:spPr/>
        <p:txBody>
          <a:bodyPr/>
          <a:lstStyle/>
          <a:p>
            <a:fld id="{11301FEB-C218-4F0A-8B0C-49785A1EAE0C}" type="slidenum">
              <a:rPr lang="en-US" smtClean="0"/>
              <a:t>6</a:t>
            </a:fld>
            <a:endParaRPr lang="en-US"/>
          </a:p>
        </p:txBody>
      </p:sp>
    </p:spTree>
    <p:extLst>
      <p:ext uri="{BB962C8B-B14F-4D97-AF65-F5344CB8AC3E}">
        <p14:creationId xmlns:p14="http://schemas.microsoft.com/office/powerpoint/2010/main" val="173239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smtClean="0"/>
              <a:t>The Cross Road District primarily encompasses the intersection of Myrtle Avenue and</a:t>
            </a:r>
            <a:r>
              <a:rPr lang="en-US" baseline="0" dirty="0" smtClean="0"/>
              <a:t> </a:t>
            </a:r>
            <a:r>
              <a:rPr lang="en-US" dirty="0" smtClean="0"/>
              <a:t>Huntington  Drive which is the  busiest  intersection in the City.  This area is also highly  accessible  from  the freeway, and is where the Old Town extension meets the high-tech corridor.</a:t>
            </a:r>
          </a:p>
          <a:p>
            <a:pPr marL="0" indent="0">
              <a:buFont typeface="+mj-lt"/>
              <a:buNone/>
            </a:pPr>
            <a:endParaRPr lang="en-US" dirty="0" smtClean="0"/>
          </a:p>
          <a:p>
            <a:pPr marL="0" indent="0">
              <a:buFont typeface="+mj-lt"/>
              <a:buNone/>
            </a:pPr>
            <a:r>
              <a:rPr lang="en-US" dirty="0" smtClean="0"/>
              <a:t>The</a:t>
            </a:r>
            <a:r>
              <a:rPr lang="en-US" baseline="0" dirty="0" smtClean="0"/>
              <a:t> Cross Roads District </a:t>
            </a:r>
            <a:r>
              <a:rPr lang="en-US" dirty="0" smtClean="0"/>
              <a:t>bounded by Maple on the north, Cypress on the south, Primrose on the west and Ivy on the east) </a:t>
            </a:r>
          </a:p>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7</a:t>
            </a:fld>
            <a:endParaRPr lang="en-US"/>
          </a:p>
        </p:txBody>
      </p:sp>
    </p:spTree>
    <p:extLst>
      <p:ext uri="{BB962C8B-B14F-4D97-AF65-F5344CB8AC3E}">
        <p14:creationId xmlns:p14="http://schemas.microsoft.com/office/powerpoint/2010/main" val="224007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8</a:t>
            </a:fld>
            <a:endParaRPr lang="en-US"/>
          </a:p>
        </p:txBody>
      </p:sp>
    </p:spTree>
    <p:extLst>
      <p:ext uri="{BB962C8B-B14F-4D97-AF65-F5344CB8AC3E}">
        <p14:creationId xmlns:p14="http://schemas.microsoft.com/office/powerpoint/2010/main" val="375180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former Monrovia Redevelopment Agency acquired the site between 2002 and 2005 for the purpose of assembling a high profile, quality project that would contribute to the high tech corridor that was evolving along the east Huntington Drive.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 the DRC knows, the all Redevelopment Agencies in California were dissolved in 2012.  Upon the dissolution of the redevelopment agency, the property ownership transferred to the City’s Successor Agency.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early 2016 staff began assessing several different development options for the Site.  After completing a significant amount of market research and analysis, Staff learned that the Monrovia business market had a need and could easily absorb a hotel land use.</a:t>
            </a:r>
          </a:p>
          <a:p>
            <a:pPr marL="0" indent="0">
              <a:buFont typeface="+mj-lt"/>
              <a:buNone/>
            </a:pPr>
            <a:endParaRPr lang="en-US" baseline="0" dirty="0" smtClean="0"/>
          </a:p>
          <a:p>
            <a:pPr marL="0" indent="0">
              <a:buFont typeface="+mj-lt"/>
              <a:buNone/>
            </a:pPr>
            <a:r>
              <a:rPr lang="en-US" baseline="0" dirty="0" smtClean="0"/>
              <a:t>For this reason, the City initiated a Request for Qualifications (RFQ) process and shopped the hospitality industry for a business operation that would be a good match for Monrovia.  The City was diligent if finding an operator who would become the City’s partner. </a:t>
            </a:r>
          </a:p>
          <a:p>
            <a:pPr marL="0" indent="0">
              <a:buFont typeface="+mj-lt"/>
              <a:buNone/>
            </a:pPr>
            <a:endParaRPr lang="en-US" baseline="0" dirty="0" smtClean="0"/>
          </a:p>
          <a:p>
            <a:pPr marL="0" indent="0">
              <a:buFont typeface="+mj-lt"/>
              <a:buNone/>
            </a:pPr>
            <a:r>
              <a:rPr lang="en-US" baseline="0" dirty="0" err="1" smtClean="0"/>
              <a:t>Theraldson</a:t>
            </a:r>
            <a:r>
              <a:rPr lang="en-US" baseline="0" dirty="0" smtClean="0"/>
              <a:t> Hospitality Group was identified as the preferred partner.  Consequently, the Oversight Board of the Successor Agency and the City entered into a Purchase and Sales Agreement with </a:t>
            </a:r>
            <a:r>
              <a:rPr lang="en-US" baseline="0" dirty="0" err="1" smtClean="0"/>
              <a:t>Theraldson</a:t>
            </a:r>
            <a:r>
              <a:rPr lang="en-US" baseline="0" dirty="0" smtClean="0"/>
              <a:t> pursue the development of a hotel project at the Site. </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9</a:t>
            </a:fld>
            <a:endParaRPr lang="en-US"/>
          </a:p>
        </p:txBody>
      </p:sp>
    </p:spTree>
    <p:extLst>
      <p:ext uri="{BB962C8B-B14F-4D97-AF65-F5344CB8AC3E}">
        <p14:creationId xmlns:p14="http://schemas.microsoft.com/office/powerpoint/2010/main" val="3612737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Neighborhood Compatibility</a:t>
            </a:r>
            <a:endParaRPr kumimoji="0" lang="en-US" sz="3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rPr>
              <a:t>Neighborhood Compatibility was a key consideration for the project’s design to successful given its proximity to</a:t>
            </a:r>
            <a:endParaRPr lang="en-US" baseline="0" dirty="0" smtClean="0"/>
          </a:p>
        </p:txBody>
      </p:sp>
      <p:sp>
        <p:nvSpPr>
          <p:cNvPr id="4" name="Slide Number Placeholder 3"/>
          <p:cNvSpPr>
            <a:spLocks noGrp="1"/>
          </p:cNvSpPr>
          <p:nvPr>
            <p:ph type="sldNum" sz="quarter" idx="10"/>
          </p:nvPr>
        </p:nvSpPr>
        <p:spPr/>
        <p:txBody>
          <a:bodyPr/>
          <a:lstStyle/>
          <a:p>
            <a:fld id="{11301FEB-C218-4F0A-8B0C-49785A1EAE0C}" type="slidenum">
              <a:rPr lang="en-US" smtClean="0"/>
              <a:t>10</a:t>
            </a:fld>
            <a:endParaRPr lang="en-US"/>
          </a:p>
        </p:txBody>
      </p:sp>
    </p:spTree>
    <p:extLst>
      <p:ext uri="{BB962C8B-B14F-4D97-AF65-F5344CB8AC3E}">
        <p14:creationId xmlns:p14="http://schemas.microsoft.com/office/powerpoint/2010/main" val="133315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2A68ED7B-7846-4F56-A4CE-7E7F28A96D6A}" type="datetimeFigureOut">
              <a:rPr lang="en-US" smtClean="0"/>
              <a:pPr/>
              <a:t>8/15/2018</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C1C1F0DC-903C-47A5-9638-5327E6AD436C}"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8ED7B-7846-4F56-A4CE-7E7F28A96D6A}"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1F0DC-903C-47A5-9638-5327E6AD436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68ED7B-7846-4F56-A4CE-7E7F28A96D6A}"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C1C1F0DC-903C-47A5-9638-5327E6AD436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A68ED7B-7846-4F56-A4CE-7E7F28A96D6A}" type="datetimeFigureOut">
              <a:rPr lang="en-US" smtClean="0"/>
              <a:pPr/>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1F0DC-903C-47A5-9638-5327E6AD436C}"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A68ED7B-7846-4F56-A4CE-7E7F28A96D6A}" type="datetimeFigureOut">
              <a:rPr lang="en-US" smtClean="0"/>
              <a:pPr/>
              <a:t>8/15/2018</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C1C1F0DC-903C-47A5-9638-5327E6AD436C}"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68ED7B-7846-4F56-A4CE-7E7F28A96D6A}" type="datetimeFigureOut">
              <a:rPr lang="en-US" smtClean="0"/>
              <a:pPr/>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1F0DC-903C-47A5-9638-5327E6AD436C}"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8ED7B-7846-4F56-A4CE-7E7F28A96D6A}" type="datetimeFigureOut">
              <a:rPr lang="en-US" smtClean="0"/>
              <a:pPr/>
              <a:t>8/15/2018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C1F0DC-903C-47A5-9638-5327E6AD436C}"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68ED7B-7846-4F56-A4CE-7E7F28A96D6A}" type="datetimeFigureOut">
              <a:rPr lang="en-US" smtClean="0"/>
              <a:pPr/>
              <a:t>8/15/2018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C1F0DC-903C-47A5-9638-5327E6AD436C}"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A68ED7B-7846-4F56-A4CE-7E7F28A96D6A}" type="datetimeFigureOut">
              <a:rPr lang="en-US" smtClean="0"/>
              <a:pPr/>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C1F0DC-903C-47A5-9638-5327E6AD436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8ED7B-7846-4F56-A4CE-7E7F28A96D6A}" type="datetimeFigureOut">
              <a:rPr lang="en-US" smtClean="0"/>
              <a:pPr/>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C1C1F0DC-903C-47A5-9638-5327E6AD436C}"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8ED7B-7846-4F56-A4CE-7E7F28A96D6A}" type="datetimeFigureOut">
              <a:rPr lang="en-US" smtClean="0"/>
              <a:pPr/>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1F0DC-903C-47A5-9638-5327E6AD436C}"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2A68ED7B-7846-4F56-A4CE-7E7F28A96D6A}" type="datetimeFigureOut">
              <a:rPr lang="en-US" smtClean="0"/>
              <a:pPr/>
              <a:t>8/15/2018</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C1C1F0DC-903C-47A5-9638-5327E6AD43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10399" y="1524000"/>
            <a:ext cx="1981201" cy="1828800"/>
          </a:xfrm>
        </p:spPr>
        <p:txBody>
          <a:bodyPr>
            <a:normAutofit/>
          </a:bodyPr>
          <a:lstStyle/>
          <a:p>
            <a:endParaRPr lang="en-US" dirty="0"/>
          </a:p>
          <a:p>
            <a:pPr algn="ctr"/>
            <a:r>
              <a:rPr lang="en-US" sz="1800" b="1" cap="all" dirty="0" smtClean="0">
                <a:solidFill>
                  <a:schemeClr val="bg1"/>
                </a:solidFill>
                <a:ea typeface="Times New Roman"/>
                <a:cs typeface="Tahoma"/>
              </a:rPr>
              <a:t>August 15</a:t>
            </a:r>
          </a:p>
          <a:p>
            <a:pPr algn="ctr"/>
            <a:r>
              <a:rPr lang="en-US" sz="1800" b="1" cap="all" dirty="0" smtClean="0">
                <a:solidFill>
                  <a:schemeClr val="bg1"/>
                </a:solidFill>
                <a:ea typeface="Times New Roman"/>
                <a:cs typeface="Tahoma"/>
              </a:rPr>
              <a:t>2018</a:t>
            </a:r>
            <a:endParaRPr lang="en-US" sz="1800" b="1" cap="all" dirty="0">
              <a:solidFill>
                <a:schemeClr val="bg1"/>
              </a:solidFill>
              <a:ea typeface="Times New Roman"/>
              <a:cs typeface="Tahoma"/>
            </a:endParaRPr>
          </a:p>
        </p:txBody>
      </p:sp>
      <p:sp>
        <p:nvSpPr>
          <p:cNvPr id="5" name="Rectangle 4"/>
          <p:cNvSpPr/>
          <p:nvPr/>
        </p:nvSpPr>
        <p:spPr>
          <a:xfrm>
            <a:off x="1143000" y="2133600"/>
            <a:ext cx="5029200" cy="3200876"/>
          </a:xfrm>
          <a:prstGeom prst="rect">
            <a:avLst/>
          </a:prstGeom>
        </p:spPr>
        <p:txBody>
          <a:bodyPr wrap="square">
            <a:spAutoFit/>
          </a:bodyPr>
          <a:lstStyle/>
          <a:p>
            <a:r>
              <a:rPr lang="en-US" sz="3600" b="1"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TownePlace</a:t>
            </a:r>
            <a:r>
              <a:rPr lang="en-US" sz="36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Suites </a:t>
            </a:r>
          </a:p>
          <a:p>
            <a:r>
              <a:rPr lang="en-US" sz="36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by Marriott </a:t>
            </a:r>
          </a:p>
          <a:p>
            <a:endParaRPr lang="en-US" sz="1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GPA2018-0002</a:t>
            </a:r>
            <a:r>
              <a:rPr lang="en-US"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ZA2018-0001</a:t>
            </a:r>
            <a:r>
              <a:rPr lang="en-US"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CUP2018-0009, CUP2018-0011, ME2018-0006</a:t>
            </a:r>
            <a:r>
              <a:rPr lang="en-US"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TPM </a:t>
            </a:r>
            <a:r>
              <a:rPr lang="en-US"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No. 78325, and </a:t>
            </a:r>
            <a:r>
              <a:rPr lang="en-US" sz="24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GPC2018-0003 </a:t>
            </a:r>
            <a:endParaRPr lang="en-US"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p>
        </p:txBody>
      </p:sp>
      <p:pic>
        <p:nvPicPr>
          <p:cNvPr id="6" name="Picture 2" descr="M:\Cjimenez\City se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724399"/>
            <a:ext cx="2057400" cy="198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483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dirty="0" smtClean="0">
                <a:latin typeface="Montserrat"/>
                <a:ea typeface="Times New Roman"/>
                <a:cs typeface="Tahoma"/>
              </a:rPr>
              <a:t>Existing Neighborhood Context</a:t>
            </a:r>
            <a:endParaRPr lang="en-US" dirty="0"/>
          </a:p>
        </p:txBody>
      </p:sp>
      <p:pic>
        <p:nvPicPr>
          <p:cNvPr id="3" name="Picture 2"/>
          <p:cNvPicPr>
            <a:picLocks noChangeAspect="1"/>
          </p:cNvPicPr>
          <p:nvPr/>
        </p:nvPicPr>
        <p:blipFill rotWithShape="1">
          <a:blip r:embed="rId3"/>
          <a:srcRect t="25397"/>
          <a:stretch/>
        </p:blipFill>
        <p:spPr>
          <a:xfrm>
            <a:off x="152400" y="1676400"/>
            <a:ext cx="6393991" cy="3581400"/>
          </a:xfrm>
          <a:prstGeom prst="rect">
            <a:avLst/>
          </a:prstGeom>
          <a:noFill/>
          <a:ln w="31750">
            <a:solidFill>
              <a:schemeClr val="tx1"/>
            </a:solidFill>
          </a:ln>
        </p:spPr>
      </p:pic>
      <p:pic>
        <p:nvPicPr>
          <p:cNvPr id="4" name="Picture 3"/>
          <p:cNvPicPr>
            <a:picLocks noChangeAspect="1"/>
          </p:cNvPicPr>
          <p:nvPr/>
        </p:nvPicPr>
        <p:blipFill>
          <a:blip r:embed="rId4"/>
          <a:stretch>
            <a:fillRect/>
          </a:stretch>
        </p:blipFill>
        <p:spPr>
          <a:xfrm>
            <a:off x="5071217" y="3878419"/>
            <a:ext cx="3886200" cy="2758761"/>
          </a:xfrm>
          <a:prstGeom prst="rect">
            <a:avLst/>
          </a:prstGeom>
          <a:noFill/>
          <a:ln w="31750">
            <a:solidFill>
              <a:schemeClr val="tx1"/>
            </a:solidFill>
          </a:ln>
        </p:spPr>
      </p:pic>
    </p:spTree>
    <p:extLst>
      <p:ext uri="{BB962C8B-B14F-4D97-AF65-F5344CB8AC3E}">
        <p14:creationId xmlns:p14="http://schemas.microsoft.com/office/powerpoint/2010/main" val="1062620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dirty="0" smtClean="0">
                <a:latin typeface="Montserrat"/>
                <a:ea typeface="Times New Roman"/>
                <a:cs typeface="Tahoma"/>
              </a:rPr>
              <a:t>Existing Neighborhood Context</a:t>
            </a:r>
            <a:endParaRPr lang="en-US" dirty="0"/>
          </a:p>
        </p:txBody>
      </p:sp>
      <p:pic>
        <p:nvPicPr>
          <p:cNvPr id="2" name="Picture 1"/>
          <p:cNvPicPr>
            <a:picLocks noChangeAspect="1"/>
          </p:cNvPicPr>
          <p:nvPr/>
        </p:nvPicPr>
        <p:blipFill>
          <a:blip r:embed="rId3"/>
          <a:stretch>
            <a:fillRect/>
          </a:stretch>
        </p:blipFill>
        <p:spPr>
          <a:xfrm>
            <a:off x="1219200" y="1796271"/>
            <a:ext cx="6743700" cy="4909329"/>
          </a:xfrm>
          <a:prstGeom prst="rect">
            <a:avLst/>
          </a:prstGeom>
          <a:noFill/>
          <a:ln w="31750">
            <a:solidFill>
              <a:schemeClr val="tx1"/>
            </a:solidFill>
          </a:ln>
        </p:spPr>
      </p:pic>
    </p:spTree>
    <p:extLst>
      <p:ext uri="{BB962C8B-B14F-4D97-AF65-F5344CB8AC3E}">
        <p14:creationId xmlns:p14="http://schemas.microsoft.com/office/powerpoint/2010/main" val="965249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dirty="0" smtClean="0">
                <a:latin typeface="Montserrat"/>
                <a:ea typeface="Times New Roman"/>
                <a:cs typeface="Tahoma"/>
              </a:rPr>
              <a:t>Existing Neighborhood Context</a:t>
            </a:r>
            <a:endParaRPr lang="en-US" dirty="0"/>
          </a:p>
        </p:txBody>
      </p:sp>
      <p:pic>
        <p:nvPicPr>
          <p:cNvPr id="3" name="Picture 2"/>
          <p:cNvPicPr>
            <a:picLocks noChangeAspect="1"/>
          </p:cNvPicPr>
          <p:nvPr/>
        </p:nvPicPr>
        <p:blipFill>
          <a:blip r:embed="rId4"/>
          <a:stretch>
            <a:fillRect/>
          </a:stretch>
        </p:blipFill>
        <p:spPr>
          <a:xfrm>
            <a:off x="1068423" y="1676400"/>
            <a:ext cx="7007153" cy="5053013"/>
          </a:xfrm>
          <a:prstGeom prst="rect">
            <a:avLst/>
          </a:prstGeom>
          <a:ln w="31750">
            <a:solidFill>
              <a:schemeClr val="tx1"/>
            </a:solidFill>
          </a:ln>
        </p:spPr>
      </p:pic>
    </p:spTree>
    <p:extLst>
      <p:ext uri="{BB962C8B-B14F-4D97-AF65-F5344CB8AC3E}">
        <p14:creationId xmlns:p14="http://schemas.microsoft.com/office/powerpoint/2010/main" val="1157214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0" y="1707938"/>
            <a:ext cx="9124212" cy="510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p:cNvSpPr>
            <a:spLocks noGrp="1"/>
          </p:cNvSpPr>
          <p:nvPr>
            <p:ph type="title"/>
          </p:nvPr>
        </p:nvSpPr>
        <p:spPr>
          <a:xfrm>
            <a:off x="176156" y="370642"/>
            <a:ext cx="8839200" cy="1054394"/>
          </a:xfrm>
        </p:spPr>
        <p:txBody>
          <a:bodyPr/>
          <a:lstStyle/>
          <a:p>
            <a:pPr marL="45720" indent="0">
              <a:spcBef>
                <a:spcPct val="50000"/>
              </a:spcBef>
              <a:defRPr/>
            </a:pPr>
            <a:r>
              <a:rPr lang="en-US" b="1" dirty="0" smtClean="0">
                <a:latin typeface="Montserrat"/>
                <a:ea typeface="Times New Roman"/>
                <a:cs typeface="Tahoma"/>
              </a:rPr>
              <a:t>Site Plan</a:t>
            </a:r>
            <a:endParaRPr lang="en-US" b="1" dirty="0"/>
          </a:p>
        </p:txBody>
      </p:sp>
      <p:pic>
        <p:nvPicPr>
          <p:cNvPr id="9" name="Picture 8"/>
          <p:cNvPicPr>
            <a:picLocks noChangeAspect="1"/>
          </p:cNvPicPr>
          <p:nvPr/>
        </p:nvPicPr>
        <p:blipFill rotWithShape="1">
          <a:blip r:embed="rId3"/>
          <a:srcRect l="2357" r="4172"/>
          <a:stretch/>
        </p:blipFill>
        <p:spPr>
          <a:xfrm>
            <a:off x="103465" y="1633572"/>
            <a:ext cx="9067800" cy="4390839"/>
          </a:xfrm>
          <a:prstGeom prst="rect">
            <a:avLst/>
          </a:prstGeom>
        </p:spPr>
      </p:pic>
      <p:sp>
        <p:nvSpPr>
          <p:cNvPr id="11" name="TextBox 10"/>
          <p:cNvSpPr txBox="1"/>
          <p:nvPr/>
        </p:nvSpPr>
        <p:spPr>
          <a:xfrm>
            <a:off x="4724400" y="3221011"/>
            <a:ext cx="2178809" cy="461665"/>
          </a:xfrm>
          <a:prstGeom prst="rect">
            <a:avLst/>
          </a:prstGeom>
          <a:solidFill>
            <a:srgbClr val="EDAC96"/>
          </a:solidFill>
        </p:spPr>
        <p:txBody>
          <a:bodyPr wrap="square" rtlCol="0">
            <a:spAutoFit/>
          </a:bodyPr>
          <a:lstStyle/>
          <a:p>
            <a:r>
              <a:rPr lang="en-US" sz="2400" b="1" dirty="0" smtClean="0"/>
              <a:t>Monrovia</a:t>
            </a:r>
            <a:r>
              <a:rPr lang="en-US" dirty="0" smtClean="0"/>
              <a:t> </a:t>
            </a:r>
            <a:r>
              <a:rPr lang="en-US" sz="2400" b="1" dirty="0" smtClean="0"/>
              <a:t>Hotel</a:t>
            </a:r>
            <a:endParaRPr lang="en-US" sz="2400" b="1" dirty="0"/>
          </a:p>
        </p:txBody>
      </p:sp>
      <p:sp>
        <p:nvSpPr>
          <p:cNvPr id="15" name="TextBox 14"/>
          <p:cNvSpPr txBox="1"/>
          <p:nvPr/>
        </p:nvSpPr>
        <p:spPr>
          <a:xfrm>
            <a:off x="7025640" y="3240557"/>
            <a:ext cx="1083423" cy="276999"/>
          </a:xfrm>
          <a:prstGeom prst="rect">
            <a:avLst/>
          </a:prstGeom>
          <a:solidFill>
            <a:srgbClr val="EDAC96"/>
          </a:solidFill>
          <a:ln>
            <a:solidFill>
              <a:srgbClr val="EDAC96"/>
            </a:solidFill>
          </a:ln>
        </p:spPr>
        <p:txBody>
          <a:bodyPr wrap="square" rtlCol="0">
            <a:spAutoFit/>
          </a:bodyPr>
          <a:lstStyle/>
          <a:p>
            <a:r>
              <a:rPr lang="en-US" sz="1200" b="1" dirty="0" smtClean="0"/>
              <a:t>Lounge</a:t>
            </a:r>
            <a:r>
              <a:rPr lang="en-US" sz="1200" dirty="0" smtClean="0"/>
              <a:t> </a:t>
            </a:r>
            <a:r>
              <a:rPr lang="en-US" sz="1200" b="1" dirty="0" smtClean="0"/>
              <a:t>Area</a:t>
            </a:r>
            <a:endParaRPr lang="en-US" sz="1200" b="1" dirty="0"/>
          </a:p>
        </p:txBody>
      </p:sp>
      <p:sp>
        <p:nvSpPr>
          <p:cNvPr id="16" name="Rectangle 15"/>
          <p:cNvSpPr/>
          <p:nvPr/>
        </p:nvSpPr>
        <p:spPr>
          <a:xfrm>
            <a:off x="6903209" y="3709262"/>
            <a:ext cx="990600" cy="152400"/>
          </a:xfrm>
          <a:prstGeom prst="rect">
            <a:avLst/>
          </a:prstGeom>
          <a:solidFill>
            <a:srgbClr val="EDAC96"/>
          </a:solidFill>
          <a:ln>
            <a:solidFill>
              <a:srgbClr val="EDA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flipV="1">
            <a:off x="7359337" y="3149765"/>
            <a:ext cx="304800" cy="139366"/>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4"/>
          <a:stretch>
            <a:fillRect/>
          </a:stretch>
        </p:blipFill>
        <p:spPr>
          <a:xfrm>
            <a:off x="8396177" y="6077602"/>
            <a:ext cx="707449" cy="694038"/>
          </a:xfrm>
          <a:prstGeom prst="rect">
            <a:avLst/>
          </a:prstGeom>
        </p:spPr>
      </p:pic>
      <p:pic>
        <p:nvPicPr>
          <p:cNvPr id="33" name="Picture 32"/>
          <p:cNvPicPr>
            <a:picLocks noChangeAspect="1"/>
          </p:cNvPicPr>
          <p:nvPr/>
        </p:nvPicPr>
        <p:blipFill>
          <a:blip r:embed="rId5"/>
          <a:stretch>
            <a:fillRect/>
          </a:stretch>
        </p:blipFill>
        <p:spPr>
          <a:xfrm>
            <a:off x="6415365" y="4843879"/>
            <a:ext cx="442379" cy="185321"/>
          </a:xfrm>
          <a:prstGeom prst="rect">
            <a:avLst/>
          </a:prstGeom>
        </p:spPr>
      </p:pic>
      <p:pic>
        <p:nvPicPr>
          <p:cNvPr id="52" name="Picture 51"/>
          <p:cNvPicPr>
            <a:picLocks noChangeAspect="1"/>
          </p:cNvPicPr>
          <p:nvPr/>
        </p:nvPicPr>
        <p:blipFill>
          <a:blip r:embed="rId5"/>
          <a:stretch>
            <a:fillRect/>
          </a:stretch>
        </p:blipFill>
        <p:spPr>
          <a:xfrm>
            <a:off x="5990809" y="4923706"/>
            <a:ext cx="442379" cy="185321"/>
          </a:xfrm>
          <a:prstGeom prst="rect">
            <a:avLst/>
          </a:prstGeom>
        </p:spPr>
      </p:pic>
      <p:pic>
        <p:nvPicPr>
          <p:cNvPr id="55" name="Picture 54"/>
          <p:cNvPicPr>
            <a:picLocks noChangeAspect="1"/>
          </p:cNvPicPr>
          <p:nvPr/>
        </p:nvPicPr>
        <p:blipFill>
          <a:blip r:embed="rId5"/>
          <a:stretch>
            <a:fillRect/>
          </a:stretch>
        </p:blipFill>
        <p:spPr>
          <a:xfrm flipV="1">
            <a:off x="6143209" y="4843879"/>
            <a:ext cx="442379" cy="232227"/>
          </a:xfrm>
          <a:prstGeom prst="rect">
            <a:avLst/>
          </a:prstGeom>
        </p:spPr>
      </p:pic>
      <p:sp>
        <p:nvSpPr>
          <p:cNvPr id="48" name="TextBox 47"/>
          <p:cNvSpPr txBox="1"/>
          <p:nvPr/>
        </p:nvSpPr>
        <p:spPr>
          <a:xfrm>
            <a:off x="4889494" y="4827186"/>
            <a:ext cx="2351031" cy="338554"/>
          </a:xfrm>
          <a:prstGeom prst="rect">
            <a:avLst/>
          </a:prstGeom>
          <a:noFill/>
        </p:spPr>
        <p:txBody>
          <a:bodyPr wrap="square" rtlCol="0">
            <a:spAutoFit/>
          </a:bodyPr>
          <a:lstStyle/>
          <a:p>
            <a:r>
              <a:rPr lang="en-US" sz="1600" b="1" dirty="0" smtClean="0">
                <a:latin typeface="Arial Rounded MT Bold" panose="020F0704030504030204" pitchFamily="34" charset="0"/>
              </a:rPr>
              <a:t>Parking Lot Entrance</a:t>
            </a:r>
            <a:endParaRPr lang="en-US" sz="1600" b="1" dirty="0">
              <a:latin typeface="Arial Rounded MT Bold" panose="020F0704030504030204" pitchFamily="34" charset="0"/>
            </a:endParaRPr>
          </a:p>
        </p:txBody>
      </p:sp>
      <p:cxnSp>
        <p:nvCxnSpPr>
          <p:cNvPr id="35" name="Straight Arrow Connector 34"/>
          <p:cNvCxnSpPr/>
          <p:nvPr/>
        </p:nvCxnSpPr>
        <p:spPr>
          <a:xfrm flipV="1">
            <a:off x="6445845" y="4648200"/>
            <a:ext cx="71691" cy="210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151639" y="1742513"/>
            <a:ext cx="2351031" cy="338554"/>
          </a:xfrm>
          <a:prstGeom prst="rect">
            <a:avLst/>
          </a:prstGeom>
          <a:solidFill>
            <a:schemeClr val="bg1"/>
          </a:solidFill>
        </p:spPr>
        <p:txBody>
          <a:bodyPr wrap="square" rtlCol="0">
            <a:spAutoFit/>
          </a:bodyPr>
          <a:lstStyle/>
          <a:p>
            <a:r>
              <a:rPr lang="en-US" sz="1600" b="1" dirty="0" smtClean="0">
                <a:latin typeface="Arial Rounded MT Bold" panose="020F0704030504030204" pitchFamily="34" charset="0"/>
              </a:rPr>
              <a:t>Street Entrance</a:t>
            </a:r>
            <a:endParaRPr lang="en-US" sz="1600" b="1" dirty="0">
              <a:latin typeface="Arial Rounded MT Bold" panose="020F0704030504030204" pitchFamily="34" charset="0"/>
            </a:endParaRPr>
          </a:p>
        </p:txBody>
      </p:sp>
      <p:cxnSp>
        <p:nvCxnSpPr>
          <p:cNvPr id="58" name="Straight Arrow Connector 57"/>
          <p:cNvCxnSpPr/>
          <p:nvPr/>
        </p:nvCxnSpPr>
        <p:spPr>
          <a:xfrm flipH="1">
            <a:off x="6139954" y="2077270"/>
            <a:ext cx="641846" cy="6586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6200000">
            <a:off x="7891318" y="4717066"/>
            <a:ext cx="2286000" cy="323165"/>
          </a:xfrm>
          <a:prstGeom prst="rect">
            <a:avLst/>
          </a:prstGeom>
          <a:solidFill>
            <a:schemeClr val="bg1"/>
          </a:solidFill>
        </p:spPr>
        <p:txBody>
          <a:bodyPr wrap="square" rtlCol="0">
            <a:spAutoFit/>
          </a:bodyPr>
          <a:lstStyle/>
          <a:p>
            <a:r>
              <a:rPr lang="en-US" sz="1500" b="1" dirty="0" smtClean="0"/>
              <a:t>S MYRTLE AVE</a:t>
            </a:r>
            <a:endParaRPr lang="en-US" sz="1500" b="1" dirty="0"/>
          </a:p>
        </p:txBody>
      </p:sp>
      <p:sp>
        <p:nvSpPr>
          <p:cNvPr id="66" name="TextBox 65"/>
          <p:cNvSpPr txBox="1"/>
          <p:nvPr/>
        </p:nvSpPr>
        <p:spPr>
          <a:xfrm>
            <a:off x="457200" y="1707938"/>
            <a:ext cx="2286000" cy="369332"/>
          </a:xfrm>
          <a:prstGeom prst="rect">
            <a:avLst/>
          </a:prstGeom>
          <a:solidFill>
            <a:schemeClr val="bg1"/>
          </a:solidFill>
        </p:spPr>
        <p:txBody>
          <a:bodyPr wrap="square" rtlCol="0">
            <a:spAutoFit/>
          </a:bodyPr>
          <a:lstStyle/>
          <a:p>
            <a:r>
              <a:rPr lang="en-US" sz="1600" b="1" dirty="0" smtClean="0"/>
              <a:t>HUNTINGTON</a:t>
            </a:r>
            <a:r>
              <a:rPr lang="en-US" b="1" dirty="0" smtClean="0"/>
              <a:t> </a:t>
            </a:r>
            <a:r>
              <a:rPr lang="en-US" sz="1600" b="1" dirty="0" smtClean="0"/>
              <a:t>DR</a:t>
            </a:r>
            <a:endParaRPr lang="en-US" sz="1600" b="1" dirty="0"/>
          </a:p>
        </p:txBody>
      </p:sp>
      <p:sp>
        <p:nvSpPr>
          <p:cNvPr id="61" name="Rectangle 60"/>
          <p:cNvSpPr/>
          <p:nvPr/>
        </p:nvSpPr>
        <p:spPr>
          <a:xfrm>
            <a:off x="6781800" y="3124200"/>
            <a:ext cx="590883" cy="93685"/>
          </a:xfrm>
          <a:prstGeom prst="rect">
            <a:avLst/>
          </a:prstGeom>
          <a:solidFill>
            <a:srgbClr val="EDAC96"/>
          </a:solidFill>
          <a:ln>
            <a:solidFill>
              <a:srgbClr val="EDA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274320" y="5659120"/>
            <a:ext cx="6858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362200" y="5659120"/>
            <a:ext cx="11430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889494" y="5659120"/>
            <a:ext cx="36830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85588" y="5659120"/>
            <a:ext cx="36830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318517" y="5638800"/>
            <a:ext cx="36830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752054" y="2971800"/>
            <a:ext cx="10946" cy="15240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657600" y="2209800"/>
            <a:ext cx="240740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4320" y="2209800"/>
            <a:ext cx="240740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01040" y="256032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74320" y="5562600"/>
            <a:ext cx="68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338829" y="5562600"/>
            <a:ext cx="11663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922014" y="2560320"/>
            <a:ext cx="31429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8644067" y="2819400"/>
            <a:ext cx="19041"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941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b="1" dirty="0" smtClean="0"/>
          </a:p>
          <a:p>
            <a:r>
              <a:rPr lang="en-US" sz="2600" b="1" dirty="0" smtClean="0"/>
              <a:t>Parking spaces proposed – 109 for 109 rooms.</a:t>
            </a:r>
          </a:p>
          <a:p>
            <a:r>
              <a:rPr lang="en-US" sz="2600" b="1" dirty="0" smtClean="0"/>
              <a:t>Minor Exception proposed to allow 23 compact spaces in lieu of standard sized spaces.  109 total spaces will be provided.</a:t>
            </a:r>
          </a:p>
          <a:p>
            <a:r>
              <a:rPr lang="en-US" sz="2600" b="1" dirty="0" smtClean="0"/>
              <a:t>Standard spaces are 8’-6” x 18”</a:t>
            </a:r>
          </a:p>
          <a:p>
            <a:r>
              <a:rPr lang="en-US" sz="2600" b="1" dirty="0"/>
              <a:t>Compact spaces proposed are 8’-6” x 16’ </a:t>
            </a:r>
          </a:p>
          <a:p>
            <a:endParaRPr lang="en-US" b="1" dirty="0" smtClean="0"/>
          </a:p>
        </p:txBody>
      </p:sp>
      <p:sp>
        <p:nvSpPr>
          <p:cNvPr id="3" name="Title 2"/>
          <p:cNvSpPr>
            <a:spLocks noGrp="1"/>
          </p:cNvSpPr>
          <p:nvPr>
            <p:ph type="title"/>
          </p:nvPr>
        </p:nvSpPr>
        <p:spPr/>
        <p:txBody>
          <a:bodyPr/>
          <a:lstStyle/>
          <a:p>
            <a:r>
              <a:rPr lang="en-US" dirty="0" smtClean="0"/>
              <a:t>Parking – Minor exception</a:t>
            </a:r>
            <a:endParaRPr lang="en-US" dirty="0"/>
          </a:p>
        </p:txBody>
      </p:sp>
    </p:spTree>
    <p:extLst>
      <p:ext uri="{BB962C8B-B14F-4D97-AF65-F5344CB8AC3E}">
        <p14:creationId xmlns:p14="http://schemas.microsoft.com/office/powerpoint/2010/main" val="85906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Line of Sight </a:t>
            </a:r>
            <a:endParaRPr lang="en-US" b="1" dirty="0"/>
          </a:p>
        </p:txBody>
      </p:sp>
      <p:pic>
        <p:nvPicPr>
          <p:cNvPr id="2" name="Picture 1"/>
          <p:cNvPicPr>
            <a:picLocks noChangeAspect="1"/>
          </p:cNvPicPr>
          <p:nvPr/>
        </p:nvPicPr>
        <p:blipFill>
          <a:blip r:embed="rId3"/>
          <a:stretch>
            <a:fillRect/>
          </a:stretch>
        </p:blipFill>
        <p:spPr>
          <a:xfrm>
            <a:off x="1389168" y="2312987"/>
            <a:ext cx="7754832" cy="4519613"/>
          </a:xfrm>
          <a:prstGeom prst="rect">
            <a:avLst/>
          </a:prstGeom>
        </p:spPr>
      </p:pic>
      <p:pic>
        <p:nvPicPr>
          <p:cNvPr id="3" name="Picture 2"/>
          <p:cNvPicPr>
            <a:picLocks noChangeAspect="1"/>
          </p:cNvPicPr>
          <p:nvPr/>
        </p:nvPicPr>
        <p:blipFill>
          <a:blip r:embed="rId4"/>
          <a:stretch>
            <a:fillRect/>
          </a:stretch>
        </p:blipFill>
        <p:spPr>
          <a:xfrm>
            <a:off x="165100" y="1594378"/>
            <a:ext cx="3467996" cy="2139422"/>
          </a:xfrm>
          <a:prstGeom prst="rect">
            <a:avLst/>
          </a:prstGeom>
        </p:spPr>
      </p:pic>
    </p:spTree>
    <p:extLst>
      <p:ext uri="{BB962C8B-B14F-4D97-AF65-F5344CB8AC3E}">
        <p14:creationId xmlns:p14="http://schemas.microsoft.com/office/powerpoint/2010/main" val="1794385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Line of Sight </a:t>
            </a:r>
            <a:endParaRPr lang="en-US" b="1" dirty="0"/>
          </a:p>
        </p:txBody>
      </p:sp>
      <p:pic>
        <p:nvPicPr>
          <p:cNvPr id="4" name="Picture 3"/>
          <p:cNvPicPr>
            <a:picLocks noChangeAspect="1"/>
          </p:cNvPicPr>
          <p:nvPr/>
        </p:nvPicPr>
        <p:blipFill>
          <a:blip r:embed="rId3"/>
          <a:stretch>
            <a:fillRect/>
          </a:stretch>
        </p:blipFill>
        <p:spPr>
          <a:xfrm>
            <a:off x="1695450" y="2851678"/>
            <a:ext cx="7296150" cy="3853922"/>
          </a:xfrm>
          <a:prstGeom prst="rect">
            <a:avLst/>
          </a:prstGeom>
        </p:spPr>
      </p:pic>
      <p:pic>
        <p:nvPicPr>
          <p:cNvPr id="3" name="Picture 2"/>
          <p:cNvPicPr>
            <a:picLocks noChangeAspect="1"/>
          </p:cNvPicPr>
          <p:nvPr/>
        </p:nvPicPr>
        <p:blipFill>
          <a:blip r:embed="rId4"/>
          <a:stretch>
            <a:fillRect/>
          </a:stretch>
        </p:blipFill>
        <p:spPr>
          <a:xfrm>
            <a:off x="165100" y="1594378"/>
            <a:ext cx="3467996" cy="2139422"/>
          </a:xfrm>
          <a:prstGeom prst="rect">
            <a:avLst/>
          </a:prstGeom>
        </p:spPr>
      </p:pic>
    </p:spTree>
    <p:extLst>
      <p:ext uri="{BB962C8B-B14F-4D97-AF65-F5344CB8AC3E}">
        <p14:creationId xmlns:p14="http://schemas.microsoft.com/office/powerpoint/2010/main" val="1118677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759146"/>
            <a:ext cx="8484092" cy="3870254"/>
          </a:xfrm>
        </p:spPr>
        <p:txBody>
          <a:bodyPr anchor="ctr">
            <a:noAutofit/>
          </a:bodyPr>
          <a:lstStyle/>
          <a:p>
            <a:pPr marL="44450" indent="0" algn="ctr">
              <a:spcBef>
                <a:spcPts val="0"/>
              </a:spcBef>
              <a:buClr>
                <a:schemeClr val="accent6"/>
              </a:buClr>
              <a:buSzPct val="120000"/>
              <a:buNone/>
            </a:pPr>
            <a:endParaRPr lang="en-US" sz="1000" b="1" dirty="0" smtClean="0"/>
          </a:p>
          <a:p>
            <a:pPr marL="44450" indent="0" algn="ctr">
              <a:spcBef>
                <a:spcPts val="0"/>
              </a:spcBef>
              <a:buClr>
                <a:schemeClr val="accent6"/>
              </a:buClr>
              <a:buSzPct val="120000"/>
              <a:buNone/>
            </a:pPr>
            <a:r>
              <a:rPr lang="en-US" sz="3600" b="1" dirty="0" smtClean="0"/>
              <a:t>TownePlace Suites by Marriot</a:t>
            </a:r>
          </a:p>
          <a:p>
            <a:pPr marL="44450" indent="0">
              <a:buClr>
                <a:schemeClr val="accent6"/>
              </a:buClr>
              <a:buSzPct val="120000"/>
              <a:buNone/>
            </a:pPr>
            <a:endParaRPr lang="en-US" sz="1000" b="1" dirty="0" smtClean="0"/>
          </a:p>
          <a:p>
            <a:pPr marL="44450" indent="0">
              <a:buClr>
                <a:schemeClr val="accent6"/>
              </a:buClr>
              <a:buSzPct val="120000"/>
              <a:buNone/>
            </a:pPr>
            <a:endParaRPr lang="en-US" sz="200" b="1" dirty="0"/>
          </a:p>
          <a:p>
            <a:pPr marL="411480" indent="-352425">
              <a:spcBef>
                <a:spcPts val="0"/>
              </a:spcBef>
              <a:buSzPct val="120000"/>
              <a:buFont typeface="Franklin Gothic Book" panose="020B0503020102020204" pitchFamily="34" charset="0"/>
              <a:buChar char="■"/>
            </a:pPr>
            <a:r>
              <a:rPr lang="en-US" sz="2800" b="1" dirty="0" smtClean="0"/>
              <a:t>109-Room Hotel </a:t>
            </a:r>
            <a:endParaRPr lang="en-US" sz="1000" b="1" dirty="0"/>
          </a:p>
          <a:p>
            <a:pPr marL="685800" lvl="1" indent="-352425">
              <a:spcBef>
                <a:spcPts val="0"/>
              </a:spcBef>
              <a:buSzPct val="120000"/>
              <a:buFont typeface="Franklin Gothic Book" panose="020B0503020102020204" pitchFamily="34" charset="0"/>
              <a:buChar char="■"/>
            </a:pPr>
            <a:r>
              <a:rPr lang="en-US" sz="2400" b="1" dirty="0" smtClean="0"/>
              <a:t>Three Major Room Types with fully equipped kitchens</a:t>
            </a:r>
          </a:p>
          <a:p>
            <a:pPr marL="960120" lvl="2" indent="-352425">
              <a:spcBef>
                <a:spcPts val="0"/>
              </a:spcBef>
              <a:buSzPct val="120000"/>
              <a:buFont typeface="Franklin Gothic Book" panose="020B0503020102020204" pitchFamily="34" charset="0"/>
              <a:buChar char="■"/>
            </a:pPr>
            <a:r>
              <a:rPr lang="en-US" sz="2000" b="1" dirty="0" smtClean="0"/>
              <a:t>One-bedroom</a:t>
            </a:r>
          </a:p>
          <a:p>
            <a:pPr marL="960120" lvl="2" indent="-352425">
              <a:spcBef>
                <a:spcPts val="0"/>
              </a:spcBef>
              <a:buSzPct val="120000"/>
              <a:buFont typeface="Franklin Gothic Book" panose="020B0503020102020204" pitchFamily="34" charset="0"/>
              <a:buChar char="■"/>
            </a:pPr>
            <a:r>
              <a:rPr lang="en-US" sz="2000" b="1" dirty="0" smtClean="0"/>
              <a:t>Double-queen</a:t>
            </a:r>
          </a:p>
          <a:p>
            <a:pPr marL="960120" lvl="2" indent="-352425">
              <a:spcBef>
                <a:spcPts val="0"/>
              </a:spcBef>
              <a:buSzPct val="120000"/>
              <a:buFont typeface="Franklin Gothic Book" panose="020B0503020102020204" pitchFamily="34" charset="0"/>
              <a:buChar char="■"/>
            </a:pPr>
            <a:r>
              <a:rPr lang="en-US" sz="2000" b="1" dirty="0" smtClean="0"/>
              <a:t>King Studios</a:t>
            </a:r>
          </a:p>
          <a:p>
            <a:pPr marL="960120" lvl="2" indent="-352425">
              <a:spcBef>
                <a:spcPts val="0"/>
              </a:spcBef>
              <a:buSzPct val="120000"/>
              <a:buFont typeface="Franklin Gothic Book" panose="020B0503020102020204" pitchFamily="34" charset="0"/>
              <a:buChar char="■"/>
            </a:pPr>
            <a:endParaRPr lang="en-US" sz="1000" b="1" dirty="0" smtClean="0"/>
          </a:p>
          <a:p>
            <a:pPr marL="685800" lvl="1" indent="-352425">
              <a:spcBef>
                <a:spcPts val="0"/>
              </a:spcBef>
              <a:buSzPct val="120000"/>
              <a:buFont typeface="Franklin Gothic Book" panose="020B0503020102020204" pitchFamily="34" charset="0"/>
              <a:buChar char="■"/>
            </a:pPr>
            <a:r>
              <a:rPr lang="en-US" sz="2400" b="1" dirty="0" smtClean="0"/>
              <a:t>Amenities</a:t>
            </a:r>
          </a:p>
          <a:p>
            <a:pPr marL="960120" lvl="2" indent="-352425">
              <a:spcBef>
                <a:spcPts val="0"/>
              </a:spcBef>
              <a:buSzPct val="120000"/>
              <a:buFont typeface="Franklin Gothic Book" panose="020B0503020102020204" pitchFamily="34" charset="0"/>
              <a:buChar char="■"/>
            </a:pPr>
            <a:r>
              <a:rPr lang="en-US" sz="2000" b="1" dirty="0" smtClean="0"/>
              <a:t>Main lobby</a:t>
            </a:r>
          </a:p>
          <a:p>
            <a:pPr marL="960120" lvl="2" indent="-352425">
              <a:spcBef>
                <a:spcPts val="0"/>
              </a:spcBef>
              <a:buSzPct val="120000"/>
              <a:buFont typeface="Franklin Gothic Book" panose="020B0503020102020204" pitchFamily="34" charset="0"/>
              <a:buChar char="■"/>
            </a:pPr>
            <a:r>
              <a:rPr lang="en-US" sz="2000" b="1" dirty="0" smtClean="0"/>
              <a:t>Small Market</a:t>
            </a:r>
          </a:p>
          <a:p>
            <a:pPr marL="960120" lvl="2" indent="-352425">
              <a:spcBef>
                <a:spcPts val="0"/>
              </a:spcBef>
              <a:buSzPct val="120000"/>
              <a:buFont typeface="Franklin Gothic Book" panose="020B0503020102020204" pitchFamily="34" charset="0"/>
              <a:buChar char="■"/>
            </a:pPr>
            <a:r>
              <a:rPr lang="en-US" sz="2000" b="1" dirty="0" smtClean="0"/>
              <a:t>Business Services</a:t>
            </a:r>
          </a:p>
          <a:p>
            <a:pPr marL="960120" lvl="2" indent="-352425">
              <a:spcBef>
                <a:spcPts val="0"/>
              </a:spcBef>
              <a:buSzPct val="120000"/>
              <a:buFont typeface="Franklin Gothic Book" panose="020B0503020102020204" pitchFamily="34" charset="0"/>
              <a:buChar char="■"/>
            </a:pPr>
            <a:r>
              <a:rPr lang="en-US" sz="2000" b="1" dirty="0" smtClean="0"/>
              <a:t>Exercise room</a:t>
            </a:r>
          </a:p>
          <a:p>
            <a:pPr marL="960120" lvl="2" indent="-352425">
              <a:spcBef>
                <a:spcPts val="0"/>
              </a:spcBef>
              <a:buSzPct val="120000"/>
              <a:buFont typeface="Franklin Gothic Book" panose="020B0503020102020204" pitchFamily="34" charset="0"/>
              <a:buChar char="■"/>
            </a:pPr>
            <a:r>
              <a:rPr lang="en-US" sz="2000" b="1" dirty="0" smtClean="0"/>
              <a:t>Breakfast room</a:t>
            </a:r>
          </a:p>
          <a:p>
            <a:pPr marL="960120" lvl="2" indent="-352425">
              <a:spcBef>
                <a:spcPts val="0"/>
              </a:spcBef>
              <a:buSzPct val="120000"/>
              <a:buFont typeface="Franklin Gothic Book" panose="020B0503020102020204" pitchFamily="34" charset="0"/>
              <a:buChar char="■"/>
            </a:pPr>
            <a:r>
              <a:rPr lang="en-US" sz="2000" b="1" dirty="0" smtClean="0"/>
              <a:t>Pool</a:t>
            </a:r>
          </a:p>
          <a:p>
            <a:pPr marL="960120" lvl="2" indent="-352425">
              <a:spcBef>
                <a:spcPts val="0"/>
              </a:spcBef>
              <a:buSzPct val="120000"/>
              <a:buFont typeface="Franklin Gothic Book" panose="020B0503020102020204" pitchFamily="34" charset="0"/>
              <a:buChar char="■"/>
            </a:pPr>
            <a:endParaRPr lang="en-US" sz="2000" b="1" dirty="0" smtClean="0"/>
          </a:p>
          <a:p>
            <a:pPr marL="59055" indent="0">
              <a:buSzPct val="120000"/>
              <a:buNone/>
            </a:pPr>
            <a:endParaRPr lang="en-US" sz="2400" b="1" dirty="0" smtClean="0"/>
          </a:p>
          <a:p>
            <a:pPr marL="59055" indent="0">
              <a:buSzPct val="120000"/>
              <a:buNone/>
            </a:pPr>
            <a:endParaRPr lang="en-US" sz="2400" b="1" dirty="0" smtClean="0"/>
          </a:p>
        </p:txBody>
      </p:sp>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Hotel Operation</a:t>
            </a:r>
            <a:endParaRPr lang="en-US" b="1" dirty="0"/>
          </a:p>
        </p:txBody>
      </p:sp>
      <p:pic>
        <p:nvPicPr>
          <p:cNvPr id="2" name="Picture 1"/>
          <p:cNvPicPr>
            <a:picLocks noChangeAspect="1"/>
          </p:cNvPicPr>
          <p:nvPr/>
        </p:nvPicPr>
        <p:blipFill>
          <a:blip r:embed="rId3"/>
          <a:stretch>
            <a:fillRect/>
          </a:stretch>
        </p:blipFill>
        <p:spPr>
          <a:xfrm>
            <a:off x="3657600" y="3581400"/>
            <a:ext cx="5257800" cy="3042440"/>
          </a:xfrm>
          <a:prstGeom prst="rect">
            <a:avLst/>
          </a:prstGeom>
          <a:ln w="50800" cmpd="sng">
            <a:solidFill>
              <a:schemeClr val="tx1"/>
            </a:solidFill>
          </a:ln>
        </p:spPr>
      </p:pic>
    </p:spTree>
    <p:extLst>
      <p:ext uri="{BB962C8B-B14F-4D97-AF65-F5344CB8AC3E}">
        <p14:creationId xmlns:p14="http://schemas.microsoft.com/office/powerpoint/2010/main" val="1867327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Floor Plan</a:t>
            </a:r>
            <a:endParaRPr lang="en-US" b="1" dirty="0"/>
          </a:p>
        </p:txBody>
      </p:sp>
      <p:pic>
        <p:nvPicPr>
          <p:cNvPr id="3" name="Picture 2"/>
          <p:cNvPicPr>
            <a:picLocks noChangeAspect="1"/>
          </p:cNvPicPr>
          <p:nvPr/>
        </p:nvPicPr>
        <p:blipFill>
          <a:blip r:embed="rId3"/>
          <a:stretch>
            <a:fillRect/>
          </a:stretch>
        </p:blipFill>
        <p:spPr>
          <a:xfrm>
            <a:off x="24249" y="2240558"/>
            <a:ext cx="9067800" cy="4201186"/>
          </a:xfrm>
          <a:prstGeom prst="rect">
            <a:avLst/>
          </a:prstGeom>
        </p:spPr>
      </p:pic>
      <p:pic>
        <p:nvPicPr>
          <p:cNvPr id="6" name="Picture 5"/>
          <p:cNvPicPr>
            <a:picLocks noChangeAspect="1"/>
          </p:cNvPicPr>
          <p:nvPr/>
        </p:nvPicPr>
        <p:blipFill>
          <a:blip r:embed="rId4"/>
          <a:stretch>
            <a:fillRect/>
          </a:stretch>
        </p:blipFill>
        <p:spPr>
          <a:xfrm>
            <a:off x="7826951" y="5562600"/>
            <a:ext cx="1240849" cy="1217326"/>
          </a:xfrm>
          <a:prstGeom prst="rect">
            <a:avLst/>
          </a:prstGeom>
        </p:spPr>
      </p:pic>
      <p:sp>
        <p:nvSpPr>
          <p:cNvPr id="7" name="TextBox 6"/>
          <p:cNvSpPr txBox="1"/>
          <p:nvPr/>
        </p:nvSpPr>
        <p:spPr>
          <a:xfrm>
            <a:off x="4419600" y="5486400"/>
            <a:ext cx="2209800" cy="369332"/>
          </a:xfrm>
          <a:prstGeom prst="rect">
            <a:avLst/>
          </a:prstGeom>
          <a:noFill/>
        </p:spPr>
        <p:txBody>
          <a:bodyPr wrap="square" rtlCol="0">
            <a:spAutoFit/>
          </a:bodyPr>
          <a:lstStyle/>
          <a:p>
            <a:r>
              <a:rPr lang="en-US" b="1" dirty="0" smtClean="0">
                <a:solidFill>
                  <a:schemeClr val="accent1">
                    <a:lumMod val="50000"/>
                  </a:schemeClr>
                </a:solidFill>
                <a:latin typeface="Arial Rounded MT Bold" panose="020F0704030504030204" pitchFamily="34" charset="0"/>
              </a:rPr>
              <a:t>Main Entrance</a:t>
            </a:r>
            <a:endParaRPr lang="en-US" b="1" dirty="0">
              <a:solidFill>
                <a:schemeClr val="accent1">
                  <a:lumMod val="50000"/>
                </a:schemeClr>
              </a:solidFill>
              <a:latin typeface="Arial Rounded MT Bold" panose="020F0704030504030204" pitchFamily="34" charset="0"/>
            </a:endParaRPr>
          </a:p>
        </p:txBody>
      </p:sp>
      <p:pic>
        <p:nvPicPr>
          <p:cNvPr id="9" name="Picture 8"/>
          <p:cNvPicPr>
            <a:picLocks noChangeAspect="1"/>
          </p:cNvPicPr>
          <p:nvPr/>
        </p:nvPicPr>
        <p:blipFill>
          <a:blip r:embed="rId5"/>
          <a:stretch>
            <a:fillRect/>
          </a:stretch>
        </p:blipFill>
        <p:spPr>
          <a:xfrm rot="5400000">
            <a:off x="4800599" y="3551489"/>
            <a:ext cx="609600" cy="352425"/>
          </a:xfrm>
          <a:prstGeom prst="rect">
            <a:avLst/>
          </a:prstGeom>
        </p:spPr>
      </p:pic>
      <p:sp>
        <p:nvSpPr>
          <p:cNvPr id="8" name="TextBox 7"/>
          <p:cNvSpPr txBox="1"/>
          <p:nvPr/>
        </p:nvSpPr>
        <p:spPr>
          <a:xfrm>
            <a:off x="4589868" y="3257686"/>
            <a:ext cx="1207288" cy="430887"/>
          </a:xfrm>
          <a:prstGeom prst="rect">
            <a:avLst/>
          </a:prstGeom>
          <a:solidFill>
            <a:schemeClr val="bg1">
              <a:alpha val="52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Breakfast Room</a:t>
            </a:r>
            <a:endParaRPr lang="en-US" sz="1100" b="1" dirty="0">
              <a:solidFill>
                <a:schemeClr val="accent6"/>
              </a:solidFill>
              <a:latin typeface="Arial Rounded MT Bold" panose="020F0704030504030204" pitchFamily="34" charset="0"/>
            </a:endParaRPr>
          </a:p>
        </p:txBody>
      </p:sp>
      <p:sp>
        <p:nvSpPr>
          <p:cNvPr id="10" name="TextBox 9"/>
          <p:cNvSpPr txBox="1"/>
          <p:nvPr/>
        </p:nvSpPr>
        <p:spPr>
          <a:xfrm>
            <a:off x="6684498" y="3257686"/>
            <a:ext cx="869156" cy="430887"/>
          </a:xfrm>
          <a:prstGeom prst="rect">
            <a:avLst/>
          </a:prstGeom>
          <a:solidFill>
            <a:schemeClr val="bg1"/>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Exercise Room</a:t>
            </a:r>
            <a:endParaRPr lang="en-US" sz="1100" b="1" dirty="0">
              <a:solidFill>
                <a:schemeClr val="accent6"/>
              </a:solidFill>
              <a:latin typeface="Arial Rounded MT Bold" panose="020F0704030504030204" pitchFamily="34" charset="0"/>
            </a:endParaRPr>
          </a:p>
        </p:txBody>
      </p:sp>
      <p:pic>
        <p:nvPicPr>
          <p:cNvPr id="12" name="Picture 11"/>
          <p:cNvPicPr>
            <a:picLocks noChangeAspect="1"/>
          </p:cNvPicPr>
          <p:nvPr/>
        </p:nvPicPr>
        <p:blipFill>
          <a:blip r:embed="rId6"/>
          <a:stretch>
            <a:fillRect/>
          </a:stretch>
        </p:blipFill>
        <p:spPr>
          <a:xfrm>
            <a:off x="4721861" y="2438399"/>
            <a:ext cx="943302" cy="164949"/>
          </a:xfrm>
          <a:prstGeom prst="rect">
            <a:avLst/>
          </a:prstGeom>
        </p:spPr>
      </p:pic>
      <p:cxnSp>
        <p:nvCxnSpPr>
          <p:cNvPr id="14" name="Straight Connector 13"/>
          <p:cNvCxnSpPr/>
          <p:nvPr/>
        </p:nvCxnSpPr>
        <p:spPr>
          <a:xfrm>
            <a:off x="4375150" y="2730348"/>
            <a:ext cx="2133600" cy="0"/>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148012" y="2438399"/>
            <a:ext cx="1119188" cy="20320"/>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8120" y="2730348"/>
            <a:ext cx="0" cy="241452"/>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43400" y="2603348"/>
            <a:ext cx="0" cy="89052"/>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505200" y="2290290"/>
            <a:ext cx="533400" cy="87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91000" y="3688619"/>
            <a:ext cx="762000" cy="230832"/>
          </a:xfrm>
          <a:prstGeom prst="rect">
            <a:avLst/>
          </a:prstGeom>
          <a:solidFill>
            <a:schemeClr val="bg1">
              <a:alpha val="52000"/>
            </a:schemeClr>
          </a:solidFill>
        </p:spPr>
        <p:txBody>
          <a:bodyPr wrap="square" rtlCol="0">
            <a:spAutoFit/>
          </a:bodyPr>
          <a:lstStyle/>
          <a:p>
            <a:pPr algn="ctr"/>
            <a:r>
              <a:rPr lang="en-US" sz="900" dirty="0" smtClean="0">
                <a:solidFill>
                  <a:schemeClr val="accent6"/>
                </a:solidFill>
                <a:latin typeface="Arial Rounded MT Bold" panose="020F0704030504030204" pitchFamily="34" charset="0"/>
              </a:rPr>
              <a:t>HUB</a:t>
            </a:r>
            <a:endParaRPr lang="en-US" sz="900" dirty="0">
              <a:solidFill>
                <a:schemeClr val="accent6"/>
              </a:solidFill>
              <a:latin typeface="Arial Rounded MT Bold" panose="020F0704030504030204" pitchFamily="34" charset="0"/>
            </a:endParaRPr>
          </a:p>
        </p:txBody>
      </p:sp>
      <p:cxnSp>
        <p:nvCxnSpPr>
          <p:cNvPr id="24" name="Straight Connector 23"/>
          <p:cNvCxnSpPr/>
          <p:nvPr/>
        </p:nvCxnSpPr>
        <p:spPr>
          <a:xfrm>
            <a:off x="4305300" y="6130273"/>
            <a:ext cx="1291284" cy="1"/>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74512" y="5429614"/>
            <a:ext cx="22072" cy="700613"/>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79900" y="5645064"/>
            <a:ext cx="25400" cy="485163"/>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940526" y="3436450"/>
            <a:ext cx="762000" cy="400110"/>
          </a:xfrm>
          <a:prstGeom prst="rect">
            <a:avLst/>
          </a:prstGeom>
          <a:solidFill>
            <a:schemeClr val="bg1">
              <a:alpha val="52000"/>
            </a:schemeClr>
          </a:solidFill>
        </p:spPr>
        <p:txBody>
          <a:bodyPr wrap="square" rtlCol="0">
            <a:spAutoFit/>
          </a:bodyPr>
          <a:lstStyle/>
          <a:p>
            <a:pPr algn="ctr"/>
            <a:r>
              <a:rPr lang="en-US" sz="1000" b="1" dirty="0" smtClean="0">
                <a:solidFill>
                  <a:schemeClr val="accent6"/>
                </a:solidFill>
                <a:latin typeface="Arial Rounded MT Bold" panose="020F0704030504030204" pitchFamily="34" charset="0"/>
              </a:rPr>
              <a:t>House</a:t>
            </a:r>
            <a:r>
              <a:rPr lang="en-US" sz="1000" dirty="0" smtClean="0">
                <a:solidFill>
                  <a:schemeClr val="accent6"/>
                </a:solidFill>
                <a:latin typeface="Arial Rounded MT Bold" panose="020F0704030504030204" pitchFamily="34" charset="0"/>
              </a:rPr>
              <a:t> </a:t>
            </a:r>
            <a:r>
              <a:rPr lang="en-US" sz="1000" b="1" dirty="0" smtClean="0">
                <a:solidFill>
                  <a:schemeClr val="accent6"/>
                </a:solidFill>
                <a:latin typeface="Arial Rounded MT Bold" panose="020F0704030504030204" pitchFamily="34" charset="0"/>
              </a:rPr>
              <a:t>Laundry</a:t>
            </a:r>
            <a:endParaRPr lang="en-US" sz="1000" b="1" dirty="0">
              <a:solidFill>
                <a:schemeClr val="accent6"/>
              </a:solidFill>
              <a:latin typeface="Arial Rounded MT Bold" panose="020F0704030504030204" pitchFamily="34" charset="0"/>
            </a:endParaRPr>
          </a:p>
        </p:txBody>
      </p:sp>
      <p:sp>
        <p:nvSpPr>
          <p:cNvPr id="40" name="TextBox 39"/>
          <p:cNvSpPr txBox="1"/>
          <p:nvPr/>
        </p:nvSpPr>
        <p:spPr>
          <a:xfrm>
            <a:off x="5847418" y="3394933"/>
            <a:ext cx="869156" cy="430887"/>
          </a:xfrm>
          <a:prstGeom prst="rect">
            <a:avLst/>
          </a:prstGeom>
          <a:solidFill>
            <a:schemeClr val="bg1">
              <a:alpha val="74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Meeting Room</a:t>
            </a:r>
            <a:endParaRPr lang="en-US" sz="1100" b="1" dirty="0">
              <a:solidFill>
                <a:schemeClr val="accent6"/>
              </a:solidFill>
              <a:latin typeface="Arial Rounded MT Bold" panose="020F0704030504030204" pitchFamily="34" charset="0"/>
            </a:endParaRPr>
          </a:p>
        </p:txBody>
      </p:sp>
      <p:sp>
        <p:nvSpPr>
          <p:cNvPr id="41" name="TextBox 40"/>
          <p:cNvSpPr txBox="1"/>
          <p:nvPr/>
        </p:nvSpPr>
        <p:spPr>
          <a:xfrm>
            <a:off x="4038600" y="4654417"/>
            <a:ext cx="1039098" cy="430887"/>
          </a:xfrm>
          <a:prstGeom prst="rect">
            <a:avLst/>
          </a:prstGeom>
          <a:solidFill>
            <a:schemeClr val="bg1">
              <a:alpha val="80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Community Table</a:t>
            </a:r>
            <a:endParaRPr lang="en-US" sz="1100" b="1" dirty="0">
              <a:solidFill>
                <a:schemeClr val="accent6"/>
              </a:solidFill>
              <a:latin typeface="Arial Rounded MT Bold" panose="020F0704030504030204" pitchFamily="34" charset="0"/>
            </a:endParaRPr>
          </a:p>
        </p:txBody>
      </p:sp>
      <p:cxnSp>
        <p:nvCxnSpPr>
          <p:cNvPr id="43" name="Straight Arrow Connector 42"/>
          <p:cNvCxnSpPr/>
          <p:nvPr/>
        </p:nvCxnSpPr>
        <p:spPr>
          <a:xfrm flipH="1" flipV="1">
            <a:off x="4310500" y="5476671"/>
            <a:ext cx="566300" cy="97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375150" y="2485324"/>
            <a:ext cx="332076" cy="1802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514600" y="4414181"/>
            <a:ext cx="762000" cy="400110"/>
          </a:xfrm>
          <a:prstGeom prst="rect">
            <a:avLst/>
          </a:prstGeom>
          <a:solidFill>
            <a:schemeClr val="bg1">
              <a:alpha val="52000"/>
            </a:schemeClr>
          </a:solidFill>
        </p:spPr>
        <p:txBody>
          <a:bodyPr wrap="square" rtlCol="0">
            <a:spAutoFit/>
          </a:bodyPr>
          <a:lstStyle/>
          <a:p>
            <a:pPr algn="ctr"/>
            <a:r>
              <a:rPr lang="en-US" sz="1000" b="1" dirty="0" smtClean="0">
                <a:solidFill>
                  <a:schemeClr val="accent6"/>
                </a:solidFill>
                <a:latin typeface="Arial Rounded MT Bold" panose="020F0704030504030204" pitchFamily="34" charset="0"/>
              </a:rPr>
              <a:t>Guest Laundry</a:t>
            </a:r>
            <a:endParaRPr lang="en-US" sz="1000" b="1" dirty="0">
              <a:solidFill>
                <a:schemeClr val="accent6"/>
              </a:solidFill>
              <a:latin typeface="Arial Rounded MT Bold" panose="020F0704030504030204" pitchFamily="34" charset="0"/>
            </a:endParaRPr>
          </a:p>
        </p:txBody>
      </p:sp>
      <p:sp>
        <p:nvSpPr>
          <p:cNvPr id="49" name="TextBox 48"/>
          <p:cNvSpPr txBox="1"/>
          <p:nvPr/>
        </p:nvSpPr>
        <p:spPr>
          <a:xfrm>
            <a:off x="4732084" y="4288013"/>
            <a:ext cx="1207288" cy="261610"/>
          </a:xfrm>
          <a:prstGeom prst="rect">
            <a:avLst/>
          </a:prstGeom>
          <a:solidFill>
            <a:schemeClr val="bg1">
              <a:alpha val="52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Buffet</a:t>
            </a:r>
            <a:endParaRPr lang="en-US" sz="1100" b="1" dirty="0">
              <a:solidFill>
                <a:schemeClr val="accent6"/>
              </a:solidFill>
              <a:latin typeface="Arial Rounded MT Bold" panose="020F0704030504030204" pitchFamily="34" charset="0"/>
            </a:endParaRPr>
          </a:p>
        </p:txBody>
      </p:sp>
      <p:sp>
        <p:nvSpPr>
          <p:cNvPr id="11" name="TextBox 10"/>
          <p:cNvSpPr txBox="1"/>
          <p:nvPr/>
        </p:nvSpPr>
        <p:spPr>
          <a:xfrm>
            <a:off x="4742518" y="2252676"/>
            <a:ext cx="2209800" cy="369332"/>
          </a:xfrm>
          <a:prstGeom prst="rect">
            <a:avLst/>
          </a:prstGeom>
          <a:noFill/>
        </p:spPr>
        <p:txBody>
          <a:bodyPr wrap="square" rtlCol="0">
            <a:spAutoFit/>
          </a:bodyPr>
          <a:lstStyle/>
          <a:p>
            <a:r>
              <a:rPr lang="en-US" b="1" dirty="0" smtClean="0">
                <a:solidFill>
                  <a:schemeClr val="accent1">
                    <a:lumMod val="50000"/>
                  </a:schemeClr>
                </a:solidFill>
                <a:latin typeface="Arial Rounded MT Bold" panose="020F0704030504030204" pitchFamily="34" charset="0"/>
              </a:rPr>
              <a:t>Street Entrance</a:t>
            </a:r>
            <a:endParaRPr lang="en-US" b="1" dirty="0">
              <a:solidFill>
                <a:schemeClr val="accent1">
                  <a:lumMod val="50000"/>
                </a:schemeClr>
              </a:solidFill>
              <a:latin typeface="Arial Rounded MT Bold" panose="020F0704030504030204" pitchFamily="34" charset="0"/>
            </a:endParaRPr>
          </a:p>
        </p:txBody>
      </p:sp>
      <p:sp>
        <p:nvSpPr>
          <p:cNvPr id="51" name="Rectangle 50"/>
          <p:cNvSpPr/>
          <p:nvPr/>
        </p:nvSpPr>
        <p:spPr>
          <a:xfrm>
            <a:off x="152400" y="6441744"/>
            <a:ext cx="7674551" cy="281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200" y="1595964"/>
            <a:ext cx="8915400" cy="65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81000" y="1676400"/>
            <a:ext cx="2971800" cy="584775"/>
          </a:xfrm>
          <a:prstGeom prst="rect">
            <a:avLst/>
          </a:prstGeom>
          <a:noFill/>
        </p:spPr>
        <p:txBody>
          <a:bodyPr wrap="square" rtlCol="0">
            <a:spAutoFit/>
          </a:bodyPr>
          <a:lstStyle/>
          <a:p>
            <a:r>
              <a:rPr lang="en-US" sz="3200" b="1" dirty="0" smtClean="0"/>
              <a:t>FIRST FLOOR</a:t>
            </a:r>
            <a:endParaRPr lang="en-US" sz="3200" b="1" dirty="0"/>
          </a:p>
        </p:txBody>
      </p:sp>
    </p:spTree>
    <p:extLst>
      <p:ext uri="{BB962C8B-B14F-4D97-AF65-F5344CB8AC3E}">
        <p14:creationId xmlns:p14="http://schemas.microsoft.com/office/powerpoint/2010/main" val="1860912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Exterior Elevations</a:t>
            </a:r>
            <a:endParaRPr lang="en-US" dirty="0"/>
          </a:p>
        </p:txBody>
      </p:sp>
      <p:pic>
        <p:nvPicPr>
          <p:cNvPr id="6" name="Picture 5"/>
          <p:cNvPicPr>
            <a:picLocks noChangeAspect="1"/>
          </p:cNvPicPr>
          <p:nvPr/>
        </p:nvPicPr>
        <p:blipFill>
          <a:blip r:embed="rId3"/>
          <a:stretch>
            <a:fillRect/>
          </a:stretch>
        </p:blipFill>
        <p:spPr>
          <a:xfrm>
            <a:off x="304800" y="5867400"/>
            <a:ext cx="5638800" cy="786287"/>
          </a:xfrm>
          <a:prstGeom prst="rect">
            <a:avLst/>
          </a:prstGeom>
        </p:spPr>
      </p:pic>
      <p:sp>
        <p:nvSpPr>
          <p:cNvPr id="7" name="Rectangle 6"/>
          <p:cNvSpPr/>
          <p:nvPr/>
        </p:nvSpPr>
        <p:spPr>
          <a:xfrm>
            <a:off x="76200" y="1567721"/>
            <a:ext cx="8991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6629400"/>
            <a:ext cx="6934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2196354"/>
            <a:ext cx="8915400" cy="4495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67400" y="6172200"/>
            <a:ext cx="990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3988" t="3148" r="17500" b="13297"/>
          <a:stretch/>
        </p:blipFill>
        <p:spPr>
          <a:xfrm>
            <a:off x="188930" y="1694592"/>
            <a:ext cx="8765399" cy="2884170"/>
          </a:xfrm>
          <a:prstGeom prst="rect">
            <a:avLst/>
          </a:prstGeom>
        </p:spPr>
      </p:pic>
      <p:sp>
        <p:nvSpPr>
          <p:cNvPr id="12" name="TextBox 11"/>
          <p:cNvSpPr txBox="1"/>
          <p:nvPr/>
        </p:nvSpPr>
        <p:spPr>
          <a:xfrm>
            <a:off x="609600" y="6084748"/>
            <a:ext cx="4738946" cy="523220"/>
          </a:xfrm>
          <a:prstGeom prst="rect">
            <a:avLst/>
          </a:prstGeom>
          <a:noFill/>
        </p:spPr>
        <p:txBody>
          <a:bodyPr wrap="square" rtlCol="0">
            <a:spAutoFit/>
          </a:bodyPr>
          <a:lstStyle/>
          <a:p>
            <a:pPr algn="ctr"/>
            <a:r>
              <a:rPr lang="en-US" sz="2800" b="1" dirty="0" smtClean="0">
                <a:latin typeface="+mj-lt"/>
              </a:rPr>
              <a:t>View from Huntington Drive </a:t>
            </a:r>
            <a:endParaRPr lang="en-US" sz="2800" b="1" dirty="0">
              <a:latin typeface="+mj-lt"/>
            </a:endParaRPr>
          </a:p>
        </p:txBody>
      </p:sp>
      <p:pic>
        <p:nvPicPr>
          <p:cNvPr id="13" name="Picture 12"/>
          <p:cNvPicPr>
            <a:picLocks noChangeAspect="1"/>
          </p:cNvPicPr>
          <p:nvPr/>
        </p:nvPicPr>
        <p:blipFill rotWithShape="1">
          <a:blip r:embed="rId5"/>
          <a:srcRect b="42104"/>
          <a:stretch/>
        </p:blipFill>
        <p:spPr>
          <a:xfrm>
            <a:off x="76200" y="4676492"/>
            <a:ext cx="5058807" cy="533400"/>
          </a:xfrm>
          <a:prstGeom prst="rect">
            <a:avLst/>
          </a:prstGeom>
        </p:spPr>
      </p:pic>
      <p:sp>
        <p:nvSpPr>
          <p:cNvPr id="14" name="TextBox 13"/>
          <p:cNvSpPr txBox="1"/>
          <p:nvPr/>
        </p:nvSpPr>
        <p:spPr>
          <a:xfrm>
            <a:off x="-32315" y="3305852"/>
            <a:ext cx="1022915" cy="253916"/>
          </a:xfrm>
          <a:prstGeom prst="rect">
            <a:avLst/>
          </a:prstGeom>
          <a:noFill/>
        </p:spPr>
        <p:txBody>
          <a:bodyPr wrap="square" rtlCol="0">
            <a:spAutoFit/>
          </a:bodyPr>
          <a:lstStyle/>
          <a:p>
            <a:r>
              <a:rPr lang="en-US" sz="1050" b="1" dirty="0" smtClean="0"/>
              <a:t>65’-0”</a:t>
            </a:r>
            <a:endParaRPr lang="en-US" sz="1050" b="1" dirty="0"/>
          </a:p>
        </p:txBody>
      </p:sp>
      <p:sp>
        <p:nvSpPr>
          <p:cNvPr id="15" name="TextBox 14"/>
          <p:cNvSpPr txBox="1"/>
          <p:nvPr/>
        </p:nvSpPr>
        <p:spPr>
          <a:xfrm>
            <a:off x="-32315" y="3675227"/>
            <a:ext cx="1022915" cy="253916"/>
          </a:xfrm>
          <a:prstGeom prst="rect">
            <a:avLst/>
          </a:prstGeom>
          <a:noFill/>
        </p:spPr>
        <p:txBody>
          <a:bodyPr wrap="square" rtlCol="0">
            <a:spAutoFit/>
          </a:bodyPr>
          <a:lstStyle/>
          <a:p>
            <a:r>
              <a:rPr lang="en-US" sz="1050" b="1" dirty="0" smtClean="0"/>
              <a:t>61’-0”</a:t>
            </a:r>
            <a:endParaRPr lang="en-US" sz="1050" b="1" dirty="0"/>
          </a:p>
        </p:txBody>
      </p:sp>
      <p:pic>
        <p:nvPicPr>
          <p:cNvPr id="17" name="Picture 16"/>
          <p:cNvPicPr>
            <a:picLocks noChangeAspect="1"/>
          </p:cNvPicPr>
          <p:nvPr/>
        </p:nvPicPr>
        <p:blipFill rotWithShape="1">
          <a:blip r:embed="rId6"/>
          <a:srcRect l="2357" r="4172"/>
          <a:stretch/>
        </p:blipFill>
        <p:spPr>
          <a:xfrm>
            <a:off x="5208203" y="4775543"/>
            <a:ext cx="3710200" cy="179656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Chevron 20"/>
          <p:cNvSpPr/>
          <p:nvPr/>
        </p:nvSpPr>
        <p:spPr>
          <a:xfrm rot="5400000">
            <a:off x="7620740" y="4647460"/>
            <a:ext cx="303320" cy="7620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028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16200000">
            <a:off x="-2241706" y="3891280"/>
            <a:ext cx="5105400" cy="492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91865" y="1600200"/>
            <a:ext cx="4199735" cy="4683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General Plan – Planning Area</a:t>
            </a:r>
            <a:endParaRPr lang="en-US" dirty="0"/>
          </a:p>
        </p:txBody>
      </p:sp>
      <p:pic>
        <p:nvPicPr>
          <p:cNvPr id="2" name="Picture 1"/>
          <p:cNvPicPr>
            <a:picLocks noChangeAspect="1"/>
          </p:cNvPicPr>
          <p:nvPr/>
        </p:nvPicPr>
        <p:blipFill rotWithShape="1">
          <a:blip r:embed="rId3"/>
          <a:srcRect b="1438"/>
          <a:stretch/>
        </p:blipFill>
        <p:spPr>
          <a:xfrm>
            <a:off x="557375" y="1651000"/>
            <a:ext cx="4624225" cy="5054600"/>
          </a:xfrm>
          <a:prstGeom prst="rect">
            <a:avLst/>
          </a:prstGeom>
        </p:spPr>
      </p:pic>
      <p:pic>
        <p:nvPicPr>
          <p:cNvPr id="4" name="Picture 3"/>
          <p:cNvPicPr>
            <a:picLocks noChangeAspect="1"/>
          </p:cNvPicPr>
          <p:nvPr/>
        </p:nvPicPr>
        <p:blipFill rotWithShape="1">
          <a:blip r:embed="rId4"/>
          <a:srcRect t="3101" r="60938" b="6975"/>
          <a:stretch/>
        </p:blipFill>
        <p:spPr>
          <a:xfrm>
            <a:off x="5236803" y="4280930"/>
            <a:ext cx="3602397" cy="2089390"/>
          </a:xfrm>
          <a:prstGeom prst="rect">
            <a:avLst/>
          </a:prstGeom>
        </p:spPr>
      </p:pic>
      <p:sp>
        <p:nvSpPr>
          <p:cNvPr id="7" name="Rectangle 6"/>
          <p:cNvSpPr/>
          <p:nvPr/>
        </p:nvSpPr>
        <p:spPr>
          <a:xfrm>
            <a:off x="5201581" y="6245858"/>
            <a:ext cx="3942419" cy="492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srcRect l="-189" t="20000" r="1655"/>
          <a:stretch/>
        </p:blipFill>
        <p:spPr>
          <a:xfrm>
            <a:off x="537055" y="4648200"/>
            <a:ext cx="1367945" cy="275758"/>
          </a:xfrm>
          <a:prstGeom prst="rect">
            <a:avLst/>
          </a:prstGeom>
          <a:ln w="41275">
            <a:solidFill>
              <a:schemeClr val="tx1"/>
            </a:solidFill>
          </a:ln>
        </p:spPr>
      </p:pic>
      <p:sp>
        <p:nvSpPr>
          <p:cNvPr id="3" name="TextBox 2"/>
          <p:cNvSpPr txBox="1"/>
          <p:nvPr/>
        </p:nvSpPr>
        <p:spPr>
          <a:xfrm>
            <a:off x="5311140" y="2754790"/>
            <a:ext cx="3581400" cy="954107"/>
          </a:xfrm>
          <a:prstGeom prst="rect">
            <a:avLst/>
          </a:prstGeom>
          <a:noFill/>
        </p:spPr>
        <p:txBody>
          <a:bodyPr wrap="square" rtlCol="0">
            <a:spAutoFit/>
          </a:bodyPr>
          <a:lstStyle/>
          <a:p>
            <a:pPr algn="ctr"/>
            <a:r>
              <a:rPr lang="en-US" sz="2800" b="1" dirty="0" smtClean="0"/>
              <a:t>South Myrtle Avenue Corridor </a:t>
            </a:r>
            <a:endParaRPr lang="en-US" sz="2800" b="1" dirty="0"/>
          </a:p>
        </p:txBody>
      </p:sp>
    </p:spTree>
    <p:extLst>
      <p:ext uri="{BB962C8B-B14F-4D97-AF65-F5344CB8AC3E}">
        <p14:creationId xmlns:p14="http://schemas.microsoft.com/office/powerpoint/2010/main" val="177218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Exterior Elevations</a:t>
            </a:r>
            <a:endParaRPr lang="en-US" dirty="0"/>
          </a:p>
        </p:txBody>
      </p:sp>
      <p:pic>
        <p:nvPicPr>
          <p:cNvPr id="2" name="Picture 1"/>
          <p:cNvPicPr>
            <a:picLocks noChangeAspect="1"/>
          </p:cNvPicPr>
          <p:nvPr/>
        </p:nvPicPr>
        <p:blipFill rotWithShape="1">
          <a:blip r:embed="rId3"/>
          <a:srcRect l="3926" r="6575"/>
          <a:stretch/>
        </p:blipFill>
        <p:spPr>
          <a:xfrm>
            <a:off x="157090" y="1720258"/>
            <a:ext cx="9040250" cy="3429000"/>
          </a:xfrm>
          <a:prstGeom prst="rect">
            <a:avLst/>
          </a:prstGeom>
        </p:spPr>
      </p:pic>
      <p:sp>
        <p:nvSpPr>
          <p:cNvPr id="4" name="Rectangle 3"/>
          <p:cNvSpPr/>
          <p:nvPr/>
        </p:nvSpPr>
        <p:spPr>
          <a:xfrm>
            <a:off x="88510" y="1600200"/>
            <a:ext cx="8903090" cy="484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7090" y="4768063"/>
            <a:ext cx="8903090" cy="1918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57090" y="4606561"/>
            <a:ext cx="6617090" cy="517297"/>
          </a:xfrm>
          <a:prstGeom prst="rect">
            <a:avLst/>
          </a:prstGeom>
        </p:spPr>
      </p:pic>
      <p:sp>
        <p:nvSpPr>
          <p:cNvPr id="7" name="TextBox 6"/>
          <p:cNvSpPr txBox="1"/>
          <p:nvPr/>
        </p:nvSpPr>
        <p:spPr>
          <a:xfrm>
            <a:off x="37005" y="2330664"/>
            <a:ext cx="1022915" cy="253916"/>
          </a:xfrm>
          <a:prstGeom prst="rect">
            <a:avLst/>
          </a:prstGeom>
          <a:noFill/>
        </p:spPr>
        <p:txBody>
          <a:bodyPr wrap="square" rtlCol="0">
            <a:spAutoFit/>
          </a:bodyPr>
          <a:lstStyle/>
          <a:p>
            <a:r>
              <a:rPr lang="en-US" sz="1050" b="1" dirty="0" smtClean="0"/>
              <a:t>65’-0”</a:t>
            </a:r>
            <a:endParaRPr lang="en-US" sz="1050" b="1" dirty="0"/>
          </a:p>
        </p:txBody>
      </p:sp>
      <p:sp>
        <p:nvSpPr>
          <p:cNvPr id="8" name="TextBox 7"/>
          <p:cNvSpPr txBox="1"/>
          <p:nvPr/>
        </p:nvSpPr>
        <p:spPr>
          <a:xfrm>
            <a:off x="88510" y="2591785"/>
            <a:ext cx="1022915" cy="253916"/>
          </a:xfrm>
          <a:prstGeom prst="rect">
            <a:avLst/>
          </a:prstGeom>
          <a:noFill/>
        </p:spPr>
        <p:txBody>
          <a:bodyPr wrap="square" rtlCol="0">
            <a:spAutoFit/>
          </a:bodyPr>
          <a:lstStyle/>
          <a:p>
            <a:r>
              <a:rPr lang="en-US" sz="1050" b="1" dirty="0" smtClean="0"/>
              <a:t>61’-0”</a:t>
            </a:r>
            <a:endParaRPr lang="en-US" sz="1050" b="1" dirty="0"/>
          </a:p>
        </p:txBody>
      </p:sp>
      <p:sp>
        <p:nvSpPr>
          <p:cNvPr id="12" name="TextBox 11"/>
          <p:cNvSpPr txBox="1"/>
          <p:nvPr/>
        </p:nvSpPr>
        <p:spPr>
          <a:xfrm>
            <a:off x="1540282" y="6192228"/>
            <a:ext cx="4738946" cy="523220"/>
          </a:xfrm>
          <a:prstGeom prst="rect">
            <a:avLst/>
          </a:prstGeom>
          <a:noFill/>
        </p:spPr>
        <p:txBody>
          <a:bodyPr wrap="square" rtlCol="0">
            <a:spAutoFit/>
          </a:bodyPr>
          <a:lstStyle/>
          <a:p>
            <a:pPr algn="ctr"/>
            <a:r>
              <a:rPr lang="en-US" sz="2800" b="1" dirty="0" smtClean="0">
                <a:latin typeface="+mj-lt"/>
              </a:rPr>
              <a:t>View from Alley</a:t>
            </a:r>
            <a:endParaRPr lang="en-US" sz="2800" b="1" dirty="0">
              <a:latin typeface="+mj-lt"/>
            </a:endParaRPr>
          </a:p>
        </p:txBody>
      </p:sp>
      <p:pic>
        <p:nvPicPr>
          <p:cNvPr id="13" name="Picture 12"/>
          <p:cNvPicPr>
            <a:picLocks noChangeAspect="1"/>
          </p:cNvPicPr>
          <p:nvPr/>
        </p:nvPicPr>
        <p:blipFill rotWithShape="1">
          <a:blip r:embed="rId5"/>
          <a:srcRect l="2357" r="4172"/>
          <a:stretch/>
        </p:blipFill>
        <p:spPr>
          <a:xfrm>
            <a:off x="5281400" y="4906183"/>
            <a:ext cx="3710200" cy="179656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hevron 13"/>
          <p:cNvSpPr/>
          <p:nvPr/>
        </p:nvSpPr>
        <p:spPr>
          <a:xfrm rot="5400000" flipH="1">
            <a:off x="7760780" y="6141153"/>
            <a:ext cx="328040" cy="7620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5165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Exterior Elevations</a:t>
            </a:r>
            <a:endParaRPr lang="en-US" dirty="0"/>
          </a:p>
        </p:txBody>
      </p:sp>
      <p:pic>
        <p:nvPicPr>
          <p:cNvPr id="5" name="Picture 4"/>
          <p:cNvPicPr>
            <a:picLocks noChangeAspect="1"/>
          </p:cNvPicPr>
          <p:nvPr/>
        </p:nvPicPr>
        <p:blipFill rotWithShape="1">
          <a:blip r:embed="rId3"/>
          <a:srcRect l="3499"/>
          <a:stretch/>
        </p:blipFill>
        <p:spPr>
          <a:xfrm>
            <a:off x="0" y="1752600"/>
            <a:ext cx="6305550" cy="4886325"/>
          </a:xfrm>
          <a:prstGeom prst="rect">
            <a:avLst/>
          </a:prstGeom>
        </p:spPr>
      </p:pic>
      <p:pic>
        <p:nvPicPr>
          <p:cNvPr id="6" name="Picture 5"/>
          <p:cNvPicPr>
            <a:picLocks noChangeAspect="1"/>
          </p:cNvPicPr>
          <p:nvPr/>
        </p:nvPicPr>
        <p:blipFill>
          <a:blip r:embed="rId4"/>
          <a:stretch>
            <a:fillRect/>
          </a:stretch>
        </p:blipFill>
        <p:spPr>
          <a:xfrm>
            <a:off x="304800" y="5867401"/>
            <a:ext cx="4572000" cy="637530"/>
          </a:xfrm>
          <a:prstGeom prst="rect">
            <a:avLst/>
          </a:prstGeom>
        </p:spPr>
      </p:pic>
      <p:sp>
        <p:nvSpPr>
          <p:cNvPr id="7" name="Rectangle 6"/>
          <p:cNvSpPr/>
          <p:nvPr/>
        </p:nvSpPr>
        <p:spPr>
          <a:xfrm>
            <a:off x="76200" y="1567721"/>
            <a:ext cx="8991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6629400"/>
            <a:ext cx="6934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19800" y="2172242"/>
            <a:ext cx="3048000" cy="4495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67400" y="6172200"/>
            <a:ext cx="990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600" y="2027904"/>
            <a:ext cx="5486400" cy="410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500" y="1676400"/>
            <a:ext cx="9129500" cy="523220"/>
          </a:xfrm>
          <a:prstGeom prst="rect">
            <a:avLst/>
          </a:prstGeom>
          <a:noFill/>
        </p:spPr>
        <p:txBody>
          <a:bodyPr wrap="square" rtlCol="0">
            <a:spAutoFit/>
          </a:bodyPr>
          <a:lstStyle/>
          <a:p>
            <a:pPr algn="ctr"/>
            <a:r>
              <a:rPr lang="en-US" sz="2800" b="1" dirty="0" smtClean="0">
                <a:latin typeface="+mj-lt"/>
              </a:rPr>
              <a:t>View from Adjacent Property (Taco Bell)</a:t>
            </a:r>
            <a:endParaRPr lang="en-US" sz="2800" b="1" dirty="0">
              <a:latin typeface="+mj-lt"/>
            </a:endParaRPr>
          </a:p>
        </p:txBody>
      </p:sp>
      <p:sp>
        <p:nvSpPr>
          <p:cNvPr id="13" name="TextBox 12"/>
          <p:cNvSpPr txBox="1"/>
          <p:nvPr/>
        </p:nvSpPr>
        <p:spPr>
          <a:xfrm>
            <a:off x="51505" y="2641684"/>
            <a:ext cx="1022915" cy="253916"/>
          </a:xfrm>
          <a:prstGeom prst="rect">
            <a:avLst/>
          </a:prstGeom>
          <a:noFill/>
        </p:spPr>
        <p:txBody>
          <a:bodyPr wrap="square" rtlCol="0">
            <a:spAutoFit/>
          </a:bodyPr>
          <a:lstStyle/>
          <a:p>
            <a:r>
              <a:rPr lang="en-US" sz="1050" b="1" dirty="0" smtClean="0"/>
              <a:t>61’-0”</a:t>
            </a:r>
            <a:endParaRPr lang="en-US" sz="1050" b="1" dirty="0"/>
          </a:p>
        </p:txBody>
      </p:sp>
      <p:sp>
        <p:nvSpPr>
          <p:cNvPr id="14" name="TextBox 13"/>
          <p:cNvSpPr txBox="1"/>
          <p:nvPr/>
        </p:nvSpPr>
        <p:spPr>
          <a:xfrm>
            <a:off x="43885" y="2286000"/>
            <a:ext cx="1022915" cy="253916"/>
          </a:xfrm>
          <a:prstGeom prst="rect">
            <a:avLst/>
          </a:prstGeom>
          <a:noFill/>
        </p:spPr>
        <p:txBody>
          <a:bodyPr wrap="square" rtlCol="0">
            <a:spAutoFit/>
          </a:bodyPr>
          <a:lstStyle/>
          <a:p>
            <a:r>
              <a:rPr lang="en-US" sz="1050" b="1" dirty="0" smtClean="0"/>
              <a:t>65’-0”</a:t>
            </a:r>
            <a:endParaRPr lang="en-US" sz="1050" b="1" dirty="0"/>
          </a:p>
        </p:txBody>
      </p:sp>
      <p:pic>
        <p:nvPicPr>
          <p:cNvPr id="16" name="Picture 15"/>
          <p:cNvPicPr>
            <a:picLocks noChangeAspect="1"/>
          </p:cNvPicPr>
          <p:nvPr/>
        </p:nvPicPr>
        <p:blipFill rotWithShape="1">
          <a:blip r:embed="rId5"/>
          <a:srcRect l="2357" r="4172"/>
          <a:stretch/>
        </p:blipFill>
        <p:spPr>
          <a:xfrm>
            <a:off x="5715000" y="3094688"/>
            <a:ext cx="3302000" cy="159890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Chevron 16"/>
          <p:cNvSpPr/>
          <p:nvPr/>
        </p:nvSpPr>
        <p:spPr>
          <a:xfrm rot="10800000" flipH="1" flipV="1">
            <a:off x="6553201" y="3581400"/>
            <a:ext cx="381001" cy="4572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7390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Exterior Elevations</a:t>
            </a:r>
            <a:endParaRPr lang="en-US" dirty="0"/>
          </a:p>
        </p:txBody>
      </p:sp>
      <p:sp>
        <p:nvSpPr>
          <p:cNvPr id="7" name="Rectangle 6"/>
          <p:cNvSpPr/>
          <p:nvPr/>
        </p:nvSpPr>
        <p:spPr>
          <a:xfrm>
            <a:off x="76200" y="1567721"/>
            <a:ext cx="8991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6629400"/>
            <a:ext cx="6934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2172242"/>
            <a:ext cx="8991600" cy="4495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67400" y="6172200"/>
            <a:ext cx="990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600" y="1885336"/>
            <a:ext cx="5486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500" y="1676400"/>
            <a:ext cx="9129500" cy="523220"/>
          </a:xfrm>
          <a:prstGeom prst="rect">
            <a:avLst/>
          </a:prstGeom>
          <a:noFill/>
        </p:spPr>
        <p:txBody>
          <a:bodyPr wrap="square" rtlCol="0">
            <a:spAutoFit/>
          </a:bodyPr>
          <a:lstStyle/>
          <a:p>
            <a:pPr algn="ctr"/>
            <a:r>
              <a:rPr lang="en-US" sz="2800" b="1" dirty="0" smtClean="0">
                <a:latin typeface="+mj-lt"/>
              </a:rPr>
              <a:t>View from South Myrtle Avenue</a:t>
            </a:r>
            <a:endParaRPr lang="en-US" sz="2800" b="1" dirty="0">
              <a:latin typeface="+mj-lt"/>
            </a:endParaRPr>
          </a:p>
        </p:txBody>
      </p:sp>
      <p:pic>
        <p:nvPicPr>
          <p:cNvPr id="4" name="Picture 3"/>
          <p:cNvPicPr>
            <a:picLocks noChangeAspect="1"/>
          </p:cNvPicPr>
          <p:nvPr/>
        </p:nvPicPr>
        <p:blipFill rotWithShape="1">
          <a:blip r:embed="rId3"/>
          <a:srcRect l="6750" t="16201" r="20182"/>
          <a:stretch/>
        </p:blipFill>
        <p:spPr>
          <a:xfrm>
            <a:off x="381000" y="2438400"/>
            <a:ext cx="5905500" cy="4095750"/>
          </a:xfrm>
          <a:prstGeom prst="rect">
            <a:avLst/>
          </a:prstGeom>
        </p:spPr>
      </p:pic>
      <p:pic>
        <p:nvPicPr>
          <p:cNvPr id="13" name="Picture 12"/>
          <p:cNvPicPr>
            <a:picLocks noChangeAspect="1"/>
          </p:cNvPicPr>
          <p:nvPr/>
        </p:nvPicPr>
        <p:blipFill>
          <a:blip r:embed="rId4"/>
          <a:stretch>
            <a:fillRect/>
          </a:stretch>
        </p:blipFill>
        <p:spPr>
          <a:xfrm>
            <a:off x="234745" y="6116768"/>
            <a:ext cx="3880055" cy="507518"/>
          </a:xfrm>
          <a:prstGeom prst="rect">
            <a:avLst/>
          </a:prstGeom>
        </p:spPr>
      </p:pic>
      <p:sp>
        <p:nvSpPr>
          <p:cNvPr id="14" name="Rectangle 13"/>
          <p:cNvSpPr/>
          <p:nvPr/>
        </p:nvSpPr>
        <p:spPr>
          <a:xfrm>
            <a:off x="4114800" y="6172200"/>
            <a:ext cx="2971800" cy="50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a:srcRect l="12243" r="4172"/>
          <a:stretch/>
        </p:blipFill>
        <p:spPr>
          <a:xfrm>
            <a:off x="6019800" y="3186318"/>
            <a:ext cx="2952748" cy="159890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Chevron 15"/>
          <p:cNvSpPr/>
          <p:nvPr/>
        </p:nvSpPr>
        <p:spPr>
          <a:xfrm flipH="1" flipV="1">
            <a:off x="8782048" y="3647917"/>
            <a:ext cx="381001" cy="4572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38807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905000"/>
            <a:ext cx="8407893" cy="4876800"/>
          </a:xfrm>
        </p:spPr>
        <p:txBody>
          <a:bodyPr>
            <a:normAutofit fontScale="92500"/>
          </a:bodyPr>
          <a:lstStyle/>
          <a:p>
            <a:pPr marL="44450" indent="0">
              <a:buClr>
                <a:schemeClr val="accent6"/>
              </a:buClr>
              <a:buSzPct val="120000"/>
              <a:buNone/>
            </a:pPr>
            <a:endParaRPr lang="en-US" sz="1000" b="1" dirty="0"/>
          </a:p>
          <a:p>
            <a:pPr marL="457200" indent="-412750">
              <a:buClr>
                <a:schemeClr val="accent6"/>
              </a:buClr>
              <a:buSzPct val="120000"/>
              <a:buFont typeface="Franklin Gothic Book" panose="020B0503020102020204" pitchFamily="34" charset="0"/>
              <a:buChar char="■"/>
            </a:pPr>
            <a:endParaRPr lang="en-US" sz="300" dirty="0"/>
          </a:p>
          <a:p>
            <a:pPr marL="685800" lvl="1" indent="-352425">
              <a:spcBef>
                <a:spcPts val="0"/>
              </a:spcBef>
              <a:buSzPct val="120000"/>
              <a:buFont typeface="Franklin Gothic Book" panose="020B0503020102020204" pitchFamily="34" charset="0"/>
              <a:buChar char="■"/>
            </a:pPr>
            <a:r>
              <a:rPr lang="en-US" sz="2400" b="1" dirty="0" smtClean="0"/>
              <a:t>Amend the land use and zoning designations from Business Enterprise (BE) to Office/Research and Development /Light Manufacturing (O/RD/LM) (GP/ZO)</a:t>
            </a:r>
          </a:p>
          <a:p>
            <a:pPr marL="685800" lvl="1" indent="-352425">
              <a:spcBef>
                <a:spcPts val="0"/>
              </a:spcBef>
              <a:buSzPct val="120000"/>
              <a:buFont typeface="Franklin Gothic Book" panose="020B0503020102020204" pitchFamily="34" charset="0"/>
              <a:buChar char="■"/>
            </a:pPr>
            <a:endParaRPr lang="en-US" sz="1000" b="1" dirty="0" smtClean="0"/>
          </a:p>
          <a:p>
            <a:pPr marL="685800" lvl="1" indent="-352425">
              <a:spcBef>
                <a:spcPts val="0"/>
              </a:spcBef>
              <a:buSzPct val="120000"/>
              <a:buFont typeface="Franklin Gothic Book" panose="020B0503020102020204" pitchFamily="34" charset="0"/>
              <a:buChar char="■"/>
            </a:pPr>
            <a:r>
              <a:rPr lang="en-US" sz="2400" b="1" dirty="0" smtClean="0"/>
              <a:t>Add hotel use as a conditional use within the O/RD/LM Land Use and zoning </a:t>
            </a:r>
            <a:r>
              <a:rPr lang="en-US" sz="2400" b="1" dirty="0"/>
              <a:t>d</a:t>
            </a:r>
            <a:r>
              <a:rPr lang="en-US" sz="2400" b="1" dirty="0" smtClean="0"/>
              <a:t>esignation in the Crossroads District.  (GP/ZO)</a:t>
            </a:r>
          </a:p>
          <a:p>
            <a:pPr marL="685800" lvl="1" indent="-352425">
              <a:spcBef>
                <a:spcPts val="0"/>
              </a:spcBef>
              <a:buSzPct val="120000"/>
              <a:buFont typeface="Franklin Gothic Book" panose="020B0503020102020204" pitchFamily="34" charset="0"/>
              <a:buChar char="■"/>
            </a:pPr>
            <a:endParaRPr lang="en-US" sz="1000" b="1" dirty="0" smtClean="0"/>
          </a:p>
          <a:p>
            <a:pPr marL="685800" lvl="1" indent="-352425">
              <a:spcBef>
                <a:spcPts val="0"/>
              </a:spcBef>
              <a:buSzPct val="120000"/>
              <a:buFont typeface="Franklin Gothic Book" panose="020B0503020102020204" pitchFamily="34" charset="0"/>
              <a:buChar char="■"/>
            </a:pPr>
            <a:r>
              <a:rPr lang="en-US" sz="2400" b="1" dirty="0" smtClean="0"/>
              <a:t>Increase the height limit from 4 to 5 stories. (LUE)</a:t>
            </a:r>
          </a:p>
          <a:p>
            <a:pPr marL="685800" lvl="1" indent="-352425">
              <a:spcBef>
                <a:spcPts val="0"/>
              </a:spcBef>
              <a:buSzPct val="120000"/>
              <a:buFont typeface="Franklin Gothic Book" panose="020B0503020102020204" pitchFamily="34" charset="0"/>
              <a:buChar char="■"/>
            </a:pPr>
            <a:endParaRPr lang="en-US" sz="1000" b="1" dirty="0"/>
          </a:p>
          <a:p>
            <a:pPr marL="685800" lvl="1" indent="-352425">
              <a:spcBef>
                <a:spcPts val="0"/>
              </a:spcBef>
              <a:buSzPct val="120000"/>
              <a:buFont typeface="Franklin Gothic Book" panose="020B0503020102020204" pitchFamily="34" charset="0"/>
              <a:buChar char="■"/>
            </a:pPr>
            <a:endParaRPr lang="en-US" sz="1000" b="1" dirty="0" smtClean="0"/>
          </a:p>
          <a:p>
            <a:pPr marL="685800" lvl="1" indent="-352425">
              <a:spcBef>
                <a:spcPts val="0"/>
              </a:spcBef>
              <a:buSzPct val="120000"/>
              <a:buFont typeface="Franklin Gothic Book" panose="020B0503020102020204" pitchFamily="34" charset="0"/>
              <a:buChar char="■"/>
            </a:pPr>
            <a:r>
              <a:rPr lang="en-US" sz="2400" b="1" dirty="0" smtClean="0"/>
              <a:t>Amend the Floor Area Ratio (FAR)</a:t>
            </a:r>
            <a:r>
              <a:rPr lang="en-US" sz="2400" b="1" dirty="0"/>
              <a:t> </a:t>
            </a:r>
            <a:r>
              <a:rPr lang="en-US" sz="2400" b="1" dirty="0" smtClean="0"/>
              <a:t>for the O/RD/LM land use designation from .75:1 to 2.0:1. (LUE)</a:t>
            </a:r>
          </a:p>
          <a:p>
            <a:pPr marL="685800" lvl="1" indent="-352425">
              <a:spcBef>
                <a:spcPts val="0"/>
              </a:spcBef>
              <a:buSzPct val="120000"/>
              <a:buFont typeface="Franklin Gothic Book" panose="020B0503020102020204" pitchFamily="34" charset="0"/>
              <a:buChar char="■"/>
            </a:pPr>
            <a:endParaRPr lang="en-US" sz="1000" b="1" dirty="0" smtClean="0"/>
          </a:p>
          <a:p>
            <a:pPr marL="685800" lvl="1" indent="-352425">
              <a:spcBef>
                <a:spcPts val="0"/>
              </a:spcBef>
              <a:buSzPct val="120000"/>
              <a:buFont typeface="Franklin Gothic Book" panose="020B0503020102020204" pitchFamily="34" charset="0"/>
              <a:buChar char="■"/>
            </a:pPr>
            <a:r>
              <a:rPr lang="en-US" sz="2400" b="1" dirty="0" smtClean="0"/>
              <a:t>Clean up text </a:t>
            </a:r>
            <a:r>
              <a:rPr lang="en-US" sz="2400" b="1" dirty="0"/>
              <a:t>changes to Land Use Element to </a:t>
            </a:r>
            <a:r>
              <a:rPr lang="en-US" sz="2400" b="1" dirty="0" smtClean="0"/>
              <a:t>correct </a:t>
            </a:r>
            <a:r>
              <a:rPr lang="en-US" sz="2400" b="1" dirty="0"/>
              <a:t>typographical </a:t>
            </a:r>
            <a:r>
              <a:rPr lang="en-US" sz="2400" b="1" dirty="0" smtClean="0"/>
              <a:t>errors. (LUE)</a:t>
            </a:r>
            <a:endParaRPr lang="en-US" sz="2400" b="1" dirty="0"/>
          </a:p>
          <a:p>
            <a:pPr marL="333375" lvl="1" indent="0">
              <a:spcBef>
                <a:spcPts val="0"/>
              </a:spcBef>
              <a:buSzPct val="120000"/>
              <a:buNone/>
            </a:pPr>
            <a:endParaRPr lang="en-US" sz="2400" dirty="0" smtClean="0"/>
          </a:p>
        </p:txBody>
      </p:sp>
      <p:sp>
        <p:nvSpPr>
          <p:cNvPr id="3" name="Title 2"/>
          <p:cNvSpPr>
            <a:spLocks noGrp="1"/>
          </p:cNvSpPr>
          <p:nvPr>
            <p:ph type="title"/>
          </p:nvPr>
        </p:nvSpPr>
        <p:spPr/>
        <p:txBody>
          <a:bodyPr/>
          <a:lstStyle/>
          <a:p>
            <a:r>
              <a:rPr lang="en-US" dirty="0" smtClean="0"/>
              <a:t>General Plan/Zoning Amendments</a:t>
            </a:r>
            <a:endParaRPr lang="en-US" dirty="0"/>
          </a:p>
        </p:txBody>
      </p:sp>
    </p:spTree>
    <p:extLst>
      <p:ext uri="{BB962C8B-B14F-4D97-AF65-F5344CB8AC3E}">
        <p14:creationId xmlns:p14="http://schemas.microsoft.com/office/powerpoint/2010/main" val="4155380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905000"/>
            <a:ext cx="8407893" cy="4876800"/>
          </a:xfrm>
        </p:spPr>
        <p:txBody>
          <a:bodyPr>
            <a:normAutofit/>
          </a:bodyPr>
          <a:lstStyle/>
          <a:p>
            <a:pPr marL="457200" indent="-412750">
              <a:buClr>
                <a:schemeClr val="accent6"/>
              </a:buClr>
              <a:buSzPct val="120000"/>
              <a:buFont typeface="Franklin Gothic Book" panose="020B0503020102020204" pitchFamily="34" charset="0"/>
              <a:buChar char="■"/>
            </a:pPr>
            <a:r>
              <a:rPr lang="en-US" sz="2600" b="1" dirty="0" smtClean="0"/>
              <a:t>Tentative Parcel Map TPM 78325 </a:t>
            </a:r>
            <a:r>
              <a:rPr lang="en-US" sz="2600" dirty="0" smtClean="0"/>
              <a:t>to consolidate six existing parcels into one lot.</a:t>
            </a:r>
          </a:p>
          <a:p>
            <a:pPr marL="457200" indent="-412750">
              <a:buClr>
                <a:schemeClr val="accent6"/>
              </a:buClr>
              <a:buSzPct val="120000"/>
              <a:buFont typeface="Franklin Gothic Book" panose="020B0503020102020204" pitchFamily="34" charset="0"/>
              <a:buChar char="■"/>
            </a:pPr>
            <a:endParaRPr lang="en-US" sz="1000" dirty="0" smtClean="0"/>
          </a:p>
          <a:p>
            <a:pPr marL="457200" indent="-412750">
              <a:buClr>
                <a:schemeClr val="accent6"/>
              </a:buClr>
              <a:buSzPct val="120000"/>
              <a:buFont typeface="Franklin Gothic Book" panose="020B0503020102020204" pitchFamily="34" charset="0"/>
              <a:buChar char="■"/>
            </a:pPr>
            <a:r>
              <a:rPr lang="en-US" sz="2600" b="1" dirty="0" smtClean="0"/>
              <a:t>General Plan Conformity Finding </a:t>
            </a:r>
            <a:r>
              <a:rPr lang="en-US" sz="2600" dirty="0" smtClean="0"/>
              <a:t>for the acceptance of the proposed ROW dedications.</a:t>
            </a:r>
          </a:p>
          <a:p>
            <a:pPr marL="44450" indent="0">
              <a:buClr>
                <a:schemeClr val="accent6"/>
              </a:buClr>
              <a:buSzPct val="120000"/>
              <a:buNone/>
            </a:pPr>
            <a:endParaRPr lang="en-US" sz="2600" dirty="0" smtClean="0"/>
          </a:p>
          <a:p>
            <a:pPr marL="318770" lvl="1" indent="0">
              <a:buClr>
                <a:schemeClr val="accent6"/>
              </a:buClr>
              <a:buSzPct val="120000"/>
              <a:buNone/>
            </a:pPr>
            <a:endParaRPr lang="en-US" sz="1000" spc="150" dirty="0"/>
          </a:p>
        </p:txBody>
      </p:sp>
      <p:sp>
        <p:nvSpPr>
          <p:cNvPr id="3" name="Title 2"/>
          <p:cNvSpPr>
            <a:spLocks noGrp="1"/>
          </p:cNvSpPr>
          <p:nvPr>
            <p:ph type="title"/>
          </p:nvPr>
        </p:nvSpPr>
        <p:spPr/>
        <p:txBody>
          <a:bodyPr/>
          <a:lstStyle/>
          <a:p>
            <a:r>
              <a:rPr lang="en-US" dirty="0" smtClean="0"/>
              <a:t>Other REQESTED APPROVALS</a:t>
            </a:r>
            <a:endParaRPr lang="en-US" dirty="0"/>
          </a:p>
        </p:txBody>
      </p:sp>
    </p:spTree>
    <p:extLst>
      <p:ext uri="{BB962C8B-B14F-4D97-AF65-F5344CB8AC3E}">
        <p14:creationId xmlns:p14="http://schemas.microsoft.com/office/powerpoint/2010/main" val="5913029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0" y="1707938"/>
            <a:ext cx="9124212" cy="510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p:cNvSpPr>
            <a:spLocks noGrp="1"/>
          </p:cNvSpPr>
          <p:nvPr>
            <p:ph type="title"/>
          </p:nvPr>
        </p:nvSpPr>
        <p:spPr>
          <a:xfrm>
            <a:off x="176156" y="370642"/>
            <a:ext cx="8839200" cy="1054394"/>
          </a:xfrm>
        </p:spPr>
        <p:txBody>
          <a:bodyPr/>
          <a:lstStyle/>
          <a:p>
            <a:pPr marL="45720" indent="0">
              <a:spcBef>
                <a:spcPct val="50000"/>
              </a:spcBef>
              <a:defRPr/>
            </a:pPr>
            <a:r>
              <a:rPr lang="en-US" b="1" dirty="0" smtClean="0">
                <a:latin typeface="Montserrat"/>
                <a:cs typeface="Tahoma"/>
              </a:rPr>
              <a:t>GPC – Offer to Dedicate</a:t>
            </a:r>
            <a:endParaRPr lang="en-US" b="1" dirty="0"/>
          </a:p>
        </p:txBody>
      </p:sp>
      <p:pic>
        <p:nvPicPr>
          <p:cNvPr id="9" name="Picture 8"/>
          <p:cNvPicPr>
            <a:picLocks noChangeAspect="1"/>
          </p:cNvPicPr>
          <p:nvPr/>
        </p:nvPicPr>
        <p:blipFill rotWithShape="1">
          <a:blip r:embed="rId3"/>
          <a:srcRect l="2357" r="4172"/>
          <a:stretch/>
        </p:blipFill>
        <p:spPr>
          <a:xfrm>
            <a:off x="103465" y="1633572"/>
            <a:ext cx="9067800" cy="4390839"/>
          </a:xfrm>
          <a:prstGeom prst="rect">
            <a:avLst/>
          </a:prstGeom>
        </p:spPr>
      </p:pic>
      <p:sp>
        <p:nvSpPr>
          <p:cNvPr id="11" name="TextBox 10"/>
          <p:cNvSpPr txBox="1"/>
          <p:nvPr/>
        </p:nvSpPr>
        <p:spPr>
          <a:xfrm>
            <a:off x="4724400" y="3221011"/>
            <a:ext cx="2178809" cy="461665"/>
          </a:xfrm>
          <a:prstGeom prst="rect">
            <a:avLst/>
          </a:prstGeom>
          <a:solidFill>
            <a:srgbClr val="EDAC96"/>
          </a:solidFill>
        </p:spPr>
        <p:txBody>
          <a:bodyPr wrap="square" rtlCol="0">
            <a:spAutoFit/>
          </a:bodyPr>
          <a:lstStyle/>
          <a:p>
            <a:r>
              <a:rPr lang="en-US" sz="2400" b="1" dirty="0" smtClean="0"/>
              <a:t>Monrovia</a:t>
            </a:r>
            <a:r>
              <a:rPr lang="en-US" dirty="0" smtClean="0"/>
              <a:t> </a:t>
            </a:r>
            <a:r>
              <a:rPr lang="en-US" sz="2400" b="1" dirty="0" smtClean="0"/>
              <a:t>Hotel</a:t>
            </a:r>
            <a:endParaRPr lang="en-US" sz="2400" b="1" dirty="0"/>
          </a:p>
        </p:txBody>
      </p:sp>
      <p:sp>
        <p:nvSpPr>
          <p:cNvPr id="15" name="TextBox 14"/>
          <p:cNvSpPr txBox="1"/>
          <p:nvPr/>
        </p:nvSpPr>
        <p:spPr>
          <a:xfrm>
            <a:off x="7025640" y="3240557"/>
            <a:ext cx="1083423" cy="276999"/>
          </a:xfrm>
          <a:prstGeom prst="rect">
            <a:avLst/>
          </a:prstGeom>
          <a:solidFill>
            <a:srgbClr val="EDAC96"/>
          </a:solidFill>
          <a:ln>
            <a:solidFill>
              <a:srgbClr val="EDAC96"/>
            </a:solidFill>
          </a:ln>
        </p:spPr>
        <p:txBody>
          <a:bodyPr wrap="square" rtlCol="0">
            <a:spAutoFit/>
          </a:bodyPr>
          <a:lstStyle/>
          <a:p>
            <a:r>
              <a:rPr lang="en-US" sz="1200" b="1" dirty="0" smtClean="0"/>
              <a:t>Lounge</a:t>
            </a:r>
            <a:r>
              <a:rPr lang="en-US" sz="1200" dirty="0" smtClean="0"/>
              <a:t> </a:t>
            </a:r>
            <a:r>
              <a:rPr lang="en-US" sz="1200" b="1" dirty="0" smtClean="0"/>
              <a:t>Area</a:t>
            </a:r>
            <a:endParaRPr lang="en-US" sz="1200" b="1" dirty="0"/>
          </a:p>
        </p:txBody>
      </p:sp>
      <p:sp>
        <p:nvSpPr>
          <p:cNvPr id="16" name="Rectangle 15"/>
          <p:cNvSpPr/>
          <p:nvPr/>
        </p:nvSpPr>
        <p:spPr>
          <a:xfrm>
            <a:off x="6903209" y="3709262"/>
            <a:ext cx="990600" cy="152400"/>
          </a:xfrm>
          <a:prstGeom prst="rect">
            <a:avLst/>
          </a:prstGeom>
          <a:solidFill>
            <a:srgbClr val="EDAC96"/>
          </a:solidFill>
          <a:ln>
            <a:solidFill>
              <a:srgbClr val="EDA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flipV="1">
            <a:off x="7359337" y="3149765"/>
            <a:ext cx="304800" cy="139366"/>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4"/>
          <a:stretch>
            <a:fillRect/>
          </a:stretch>
        </p:blipFill>
        <p:spPr>
          <a:xfrm>
            <a:off x="8396177" y="6077602"/>
            <a:ext cx="707449" cy="694038"/>
          </a:xfrm>
          <a:prstGeom prst="rect">
            <a:avLst/>
          </a:prstGeom>
        </p:spPr>
      </p:pic>
      <p:pic>
        <p:nvPicPr>
          <p:cNvPr id="33" name="Picture 32"/>
          <p:cNvPicPr>
            <a:picLocks noChangeAspect="1"/>
          </p:cNvPicPr>
          <p:nvPr/>
        </p:nvPicPr>
        <p:blipFill>
          <a:blip r:embed="rId5"/>
          <a:stretch>
            <a:fillRect/>
          </a:stretch>
        </p:blipFill>
        <p:spPr>
          <a:xfrm>
            <a:off x="6415365" y="4843879"/>
            <a:ext cx="442379" cy="185321"/>
          </a:xfrm>
          <a:prstGeom prst="rect">
            <a:avLst/>
          </a:prstGeom>
        </p:spPr>
      </p:pic>
      <p:pic>
        <p:nvPicPr>
          <p:cNvPr id="52" name="Picture 51"/>
          <p:cNvPicPr>
            <a:picLocks noChangeAspect="1"/>
          </p:cNvPicPr>
          <p:nvPr/>
        </p:nvPicPr>
        <p:blipFill>
          <a:blip r:embed="rId5"/>
          <a:stretch>
            <a:fillRect/>
          </a:stretch>
        </p:blipFill>
        <p:spPr>
          <a:xfrm>
            <a:off x="5990809" y="4923706"/>
            <a:ext cx="442379" cy="185321"/>
          </a:xfrm>
          <a:prstGeom prst="rect">
            <a:avLst/>
          </a:prstGeom>
        </p:spPr>
      </p:pic>
      <p:pic>
        <p:nvPicPr>
          <p:cNvPr id="55" name="Picture 54"/>
          <p:cNvPicPr>
            <a:picLocks noChangeAspect="1"/>
          </p:cNvPicPr>
          <p:nvPr/>
        </p:nvPicPr>
        <p:blipFill>
          <a:blip r:embed="rId5"/>
          <a:stretch>
            <a:fillRect/>
          </a:stretch>
        </p:blipFill>
        <p:spPr>
          <a:xfrm flipV="1">
            <a:off x="6143209" y="4843879"/>
            <a:ext cx="442379" cy="232227"/>
          </a:xfrm>
          <a:prstGeom prst="rect">
            <a:avLst/>
          </a:prstGeom>
        </p:spPr>
      </p:pic>
      <p:sp>
        <p:nvSpPr>
          <p:cNvPr id="48" name="TextBox 47"/>
          <p:cNvSpPr txBox="1"/>
          <p:nvPr/>
        </p:nvSpPr>
        <p:spPr>
          <a:xfrm>
            <a:off x="4889494" y="4827186"/>
            <a:ext cx="2351031" cy="338554"/>
          </a:xfrm>
          <a:prstGeom prst="rect">
            <a:avLst/>
          </a:prstGeom>
          <a:noFill/>
        </p:spPr>
        <p:txBody>
          <a:bodyPr wrap="square" rtlCol="0">
            <a:spAutoFit/>
          </a:bodyPr>
          <a:lstStyle/>
          <a:p>
            <a:r>
              <a:rPr lang="en-US" sz="1600" b="1" dirty="0" smtClean="0">
                <a:latin typeface="Arial Rounded MT Bold" panose="020F0704030504030204" pitchFamily="34" charset="0"/>
              </a:rPr>
              <a:t>Parking Lot Entrance</a:t>
            </a:r>
            <a:endParaRPr lang="en-US" sz="1600" b="1" dirty="0">
              <a:latin typeface="Arial Rounded MT Bold" panose="020F0704030504030204" pitchFamily="34" charset="0"/>
            </a:endParaRPr>
          </a:p>
        </p:txBody>
      </p:sp>
      <p:cxnSp>
        <p:nvCxnSpPr>
          <p:cNvPr id="35" name="Straight Arrow Connector 34"/>
          <p:cNvCxnSpPr/>
          <p:nvPr/>
        </p:nvCxnSpPr>
        <p:spPr>
          <a:xfrm flipV="1">
            <a:off x="6445845" y="4648200"/>
            <a:ext cx="71691" cy="210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151639" y="1742513"/>
            <a:ext cx="2351031" cy="338554"/>
          </a:xfrm>
          <a:prstGeom prst="rect">
            <a:avLst/>
          </a:prstGeom>
          <a:solidFill>
            <a:schemeClr val="bg1"/>
          </a:solidFill>
        </p:spPr>
        <p:txBody>
          <a:bodyPr wrap="square" rtlCol="0">
            <a:spAutoFit/>
          </a:bodyPr>
          <a:lstStyle/>
          <a:p>
            <a:r>
              <a:rPr lang="en-US" sz="1600" b="1" dirty="0" smtClean="0">
                <a:latin typeface="Arial Rounded MT Bold" panose="020F0704030504030204" pitchFamily="34" charset="0"/>
              </a:rPr>
              <a:t>Street Entrance</a:t>
            </a:r>
            <a:endParaRPr lang="en-US" sz="1600" b="1" dirty="0">
              <a:latin typeface="Arial Rounded MT Bold" panose="020F0704030504030204" pitchFamily="34" charset="0"/>
            </a:endParaRPr>
          </a:p>
        </p:txBody>
      </p:sp>
      <p:cxnSp>
        <p:nvCxnSpPr>
          <p:cNvPr id="58" name="Straight Arrow Connector 57"/>
          <p:cNvCxnSpPr/>
          <p:nvPr/>
        </p:nvCxnSpPr>
        <p:spPr>
          <a:xfrm flipH="1">
            <a:off x="6139954" y="2077270"/>
            <a:ext cx="641846" cy="6586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6200000">
            <a:off x="7891318" y="4717066"/>
            <a:ext cx="2286000" cy="323165"/>
          </a:xfrm>
          <a:prstGeom prst="rect">
            <a:avLst/>
          </a:prstGeom>
          <a:solidFill>
            <a:schemeClr val="bg1"/>
          </a:solidFill>
        </p:spPr>
        <p:txBody>
          <a:bodyPr wrap="square" rtlCol="0">
            <a:spAutoFit/>
          </a:bodyPr>
          <a:lstStyle/>
          <a:p>
            <a:r>
              <a:rPr lang="en-US" sz="1500" b="1" dirty="0" smtClean="0"/>
              <a:t>S MYRTLE AVE</a:t>
            </a:r>
            <a:endParaRPr lang="en-US" sz="1500" b="1" dirty="0"/>
          </a:p>
        </p:txBody>
      </p:sp>
      <p:sp>
        <p:nvSpPr>
          <p:cNvPr id="66" name="TextBox 65"/>
          <p:cNvSpPr txBox="1"/>
          <p:nvPr/>
        </p:nvSpPr>
        <p:spPr>
          <a:xfrm>
            <a:off x="457200" y="1707938"/>
            <a:ext cx="2286000" cy="369332"/>
          </a:xfrm>
          <a:prstGeom prst="rect">
            <a:avLst/>
          </a:prstGeom>
          <a:solidFill>
            <a:schemeClr val="bg1"/>
          </a:solidFill>
        </p:spPr>
        <p:txBody>
          <a:bodyPr wrap="square" rtlCol="0">
            <a:spAutoFit/>
          </a:bodyPr>
          <a:lstStyle/>
          <a:p>
            <a:r>
              <a:rPr lang="en-US" sz="1600" b="1" dirty="0" smtClean="0"/>
              <a:t>HUNTINGTON</a:t>
            </a:r>
            <a:r>
              <a:rPr lang="en-US" b="1" dirty="0" smtClean="0"/>
              <a:t> </a:t>
            </a:r>
            <a:r>
              <a:rPr lang="en-US" sz="1600" b="1" dirty="0" smtClean="0"/>
              <a:t>DR</a:t>
            </a:r>
            <a:endParaRPr lang="en-US" sz="1600" b="1" dirty="0"/>
          </a:p>
        </p:txBody>
      </p:sp>
      <p:sp>
        <p:nvSpPr>
          <p:cNvPr id="61" name="Rectangle 60"/>
          <p:cNvSpPr/>
          <p:nvPr/>
        </p:nvSpPr>
        <p:spPr>
          <a:xfrm>
            <a:off x="6781800" y="3124200"/>
            <a:ext cx="590883" cy="93685"/>
          </a:xfrm>
          <a:prstGeom prst="rect">
            <a:avLst/>
          </a:prstGeom>
          <a:solidFill>
            <a:srgbClr val="EDAC96"/>
          </a:solidFill>
          <a:ln>
            <a:solidFill>
              <a:srgbClr val="EDA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274320" y="5659120"/>
            <a:ext cx="6858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362200" y="5659120"/>
            <a:ext cx="11430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889494" y="5659120"/>
            <a:ext cx="36830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85588" y="5659120"/>
            <a:ext cx="36830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318517" y="5638800"/>
            <a:ext cx="36830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752054" y="2971800"/>
            <a:ext cx="10946" cy="15240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657600" y="2209800"/>
            <a:ext cx="240740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74320" y="2209800"/>
            <a:ext cx="2407409"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01040" y="256032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74320" y="5562600"/>
            <a:ext cx="68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338829" y="5562600"/>
            <a:ext cx="11663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922014" y="2560320"/>
            <a:ext cx="31429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8644067" y="2819400"/>
            <a:ext cx="19041"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74320" y="2209800"/>
            <a:ext cx="5790689" cy="3505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644067" y="2971800"/>
            <a:ext cx="118933" cy="1524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 y="5562600"/>
            <a:ext cx="8369747" cy="76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750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764792"/>
            <a:ext cx="8305800" cy="4407408"/>
          </a:xfrm>
        </p:spPr>
        <p:txBody>
          <a:bodyPr>
            <a:normAutofit/>
          </a:bodyPr>
          <a:lstStyle/>
          <a:p>
            <a:pPr marL="457200" indent="-412750">
              <a:lnSpc>
                <a:spcPct val="90000"/>
              </a:lnSpc>
              <a:spcBef>
                <a:spcPts val="600"/>
              </a:spcBef>
              <a:buClr>
                <a:schemeClr val="accent6"/>
              </a:buClr>
              <a:buSzPct val="120000"/>
              <a:buFont typeface="Franklin Gothic Book" panose="020B0503020102020204" pitchFamily="34" charset="0"/>
              <a:buChar char="■"/>
              <a:defRPr/>
            </a:pPr>
            <a:r>
              <a:rPr lang="en-US" sz="2400" dirty="0" smtClean="0"/>
              <a:t>Mitigated Negative Declaration</a:t>
            </a:r>
            <a:endParaRPr lang="en-US" sz="2400" dirty="0"/>
          </a:p>
          <a:p>
            <a:pPr marL="747713" indent="-352425">
              <a:lnSpc>
                <a:spcPct val="90000"/>
              </a:lnSpc>
              <a:spcBef>
                <a:spcPts val="600"/>
              </a:spcBef>
              <a:buClr>
                <a:schemeClr val="accent2"/>
              </a:buClr>
              <a:buSzPct val="120000"/>
              <a:buFont typeface="Franklin Gothic Book" panose="020B0503020102020204" pitchFamily="34" charset="0"/>
              <a:buChar char="■"/>
              <a:defRPr/>
            </a:pPr>
            <a:r>
              <a:rPr lang="en-US" sz="2200" dirty="0"/>
              <a:t>Initial Study was prepared to evaluate potential </a:t>
            </a:r>
            <a:r>
              <a:rPr lang="en-US" sz="2200" dirty="0" smtClean="0"/>
              <a:t>impacts.  17 mitigation measures are proposed in the following areas:</a:t>
            </a:r>
          </a:p>
          <a:p>
            <a:pPr marL="747713" indent="-352425">
              <a:lnSpc>
                <a:spcPct val="90000"/>
              </a:lnSpc>
              <a:spcBef>
                <a:spcPts val="600"/>
              </a:spcBef>
              <a:buClr>
                <a:schemeClr val="accent2"/>
              </a:buClr>
              <a:buSzPct val="120000"/>
              <a:buFont typeface="Franklin Gothic Book" panose="020B0503020102020204" pitchFamily="34" charset="0"/>
              <a:buChar char="■"/>
              <a:defRPr/>
            </a:pPr>
            <a:endParaRPr lang="en-US" sz="1000" dirty="0" smtClean="0"/>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a:t>Aesthetics</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smtClean="0"/>
              <a:t>Air </a:t>
            </a:r>
            <a:r>
              <a:rPr lang="en-US" u="sng" dirty="0"/>
              <a:t>Quality</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a:t>Biological Resources</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a:t>Cultural Resources</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a:t>Geology and Soils</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smtClean="0"/>
              <a:t>Hazards </a:t>
            </a:r>
            <a:r>
              <a:rPr lang="en-US" u="sng" dirty="0"/>
              <a:t>and Hazardous Materials</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a:t>Hydrology and Water Quality</a:t>
            </a:r>
          </a:p>
          <a:p>
            <a:pPr marL="365760" lvl="1" indent="0">
              <a:buClr>
                <a:srgbClr val="FF9900"/>
              </a:buClr>
              <a:buNone/>
              <a:defRPr/>
            </a:pPr>
            <a:endParaRPr lang="en-US" sz="2200" b="1" dirty="0">
              <a:solidFill>
                <a:schemeClr val="tx1">
                  <a:lumMod val="90000"/>
                  <a:lumOff val="10000"/>
                </a:schemeClr>
              </a:solidFill>
            </a:endParaRPr>
          </a:p>
        </p:txBody>
      </p:sp>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Environmental Review</a:t>
            </a:r>
            <a:endParaRPr lang="en-US" b="1" dirty="0"/>
          </a:p>
        </p:txBody>
      </p:sp>
      <p:sp>
        <p:nvSpPr>
          <p:cNvPr id="4" name="Content Placeholder 1"/>
          <p:cNvSpPr txBox="1">
            <a:spLocks/>
          </p:cNvSpPr>
          <p:nvPr/>
        </p:nvSpPr>
        <p:spPr>
          <a:xfrm>
            <a:off x="4800600" y="3276600"/>
            <a:ext cx="3848102" cy="325015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90000"/>
              </a:lnSpc>
              <a:spcBef>
                <a:spcPts val="600"/>
              </a:spcBef>
              <a:buClr>
                <a:schemeClr val="accent3"/>
              </a:buClr>
              <a:buSzPct val="120000"/>
              <a:buFont typeface="Franklin Gothic Book" panose="020B0503020102020204" pitchFamily="34" charset="0"/>
              <a:buChar char="■"/>
            </a:pPr>
            <a:endParaRPr lang="en-US" sz="2400" b="1" dirty="0" smtClean="0"/>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smtClean="0"/>
              <a:t>Noise</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smtClean="0"/>
              <a:t>Tribal Resources</a:t>
            </a:r>
          </a:p>
          <a:p>
            <a:pPr marL="1022033" lvl="1" indent="-352425">
              <a:lnSpc>
                <a:spcPct val="90000"/>
              </a:lnSpc>
              <a:spcBef>
                <a:spcPts val="600"/>
              </a:spcBef>
              <a:buClr>
                <a:schemeClr val="accent3"/>
              </a:buClr>
              <a:buSzPct val="120000"/>
              <a:buFont typeface="Franklin Gothic Book" panose="020B0503020102020204" pitchFamily="34" charset="0"/>
              <a:buChar char="■"/>
              <a:defRPr/>
            </a:pPr>
            <a:r>
              <a:rPr lang="en-US" u="sng" dirty="0" smtClean="0"/>
              <a:t>Utilities and Service Systems</a:t>
            </a:r>
          </a:p>
          <a:p>
            <a:pPr marL="669608" lvl="1" indent="0">
              <a:lnSpc>
                <a:spcPct val="90000"/>
              </a:lnSpc>
              <a:spcBef>
                <a:spcPts val="600"/>
              </a:spcBef>
              <a:buSzPct val="120000"/>
              <a:buNone/>
              <a:defRPr/>
            </a:pPr>
            <a:r>
              <a:rPr lang="en-US" dirty="0" smtClean="0"/>
              <a:t> </a:t>
            </a:r>
          </a:p>
          <a:p>
            <a:pPr marL="365760" lvl="1" indent="0">
              <a:buClr>
                <a:srgbClr val="FF9900"/>
              </a:buClr>
              <a:buFont typeface="Wingdings" pitchFamily="2" charset="2"/>
              <a:buNone/>
              <a:defRPr/>
            </a:pPr>
            <a:endParaRPr lang="en-US" sz="2200" b="1" dirty="0">
              <a:solidFill>
                <a:schemeClr val="tx1">
                  <a:lumMod val="90000"/>
                  <a:lumOff val="10000"/>
                </a:schemeClr>
              </a:solidFill>
            </a:endParaRPr>
          </a:p>
        </p:txBody>
      </p:sp>
    </p:spTree>
    <p:extLst>
      <p:ext uri="{BB962C8B-B14F-4D97-AF65-F5344CB8AC3E}">
        <p14:creationId xmlns:p14="http://schemas.microsoft.com/office/powerpoint/2010/main" val="3232125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764792"/>
            <a:ext cx="8305800" cy="4407408"/>
          </a:xfrm>
        </p:spPr>
        <p:txBody>
          <a:bodyPr>
            <a:normAutofit fontScale="92500" lnSpcReduction="20000"/>
          </a:bodyPr>
          <a:lstStyle/>
          <a:p>
            <a:pPr>
              <a:lnSpc>
                <a:spcPct val="90000"/>
              </a:lnSpc>
              <a:spcBef>
                <a:spcPts val="600"/>
              </a:spcBef>
              <a:buClr>
                <a:schemeClr val="accent6"/>
              </a:buClr>
              <a:buSzPct val="120000"/>
              <a:buFont typeface="Franklin Gothic Book" panose="020B0503020102020204" pitchFamily="34" charset="0"/>
              <a:buChar char="■"/>
            </a:pPr>
            <a:endParaRPr lang="en-US" sz="2400" b="1" dirty="0"/>
          </a:p>
          <a:p>
            <a:pPr marL="457200" indent="-412750">
              <a:lnSpc>
                <a:spcPct val="90000"/>
              </a:lnSpc>
              <a:spcBef>
                <a:spcPts val="600"/>
              </a:spcBef>
              <a:buClr>
                <a:schemeClr val="accent6"/>
              </a:buClr>
              <a:buSzPct val="120000"/>
              <a:buFont typeface="Franklin Gothic Book" panose="020B0503020102020204" pitchFamily="34" charset="0"/>
              <a:buChar char="■"/>
              <a:defRPr/>
            </a:pPr>
            <a:r>
              <a:rPr lang="en-US" sz="2400" b="1" dirty="0" smtClean="0"/>
              <a:t>Public Outreach Meeting – October 13, 2016</a:t>
            </a:r>
          </a:p>
          <a:p>
            <a:pPr marL="457200" indent="-412750">
              <a:lnSpc>
                <a:spcPct val="90000"/>
              </a:lnSpc>
              <a:spcBef>
                <a:spcPts val="600"/>
              </a:spcBef>
              <a:buClr>
                <a:schemeClr val="accent6"/>
              </a:buClr>
              <a:buSzPct val="120000"/>
              <a:buFont typeface="Franklin Gothic Book" panose="020B0503020102020204" pitchFamily="34" charset="0"/>
              <a:buChar char="■"/>
              <a:defRPr/>
            </a:pPr>
            <a:endParaRPr lang="en-US" sz="2400" b="1" dirty="0" smtClean="0"/>
          </a:p>
          <a:p>
            <a:pPr marL="457200" indent="-412750">
              <a:lnSpc>
                <a:spcPct val="90000"/>
              </a:lnSpc>
              <a:spcBef>
                <a:spcPts val="600"/>
              </a:spcBef>
              <a:buClr>
                <a:schemeClr val="accent6"/>
              </a:buClr>
              <a:buSzPct val="120000"/>
              <a:buFont typeface="Franklin Gothic Book" panose="020B0503020102020204" pitchFamily="34" charset="0"/>
              <a:buChar char="■"/>
              <a:defRPr/>
            </a:pPr>
            <a:r>
              <a:rPr lang="en-US" sz="2400" b="1" dirty="0" smtClean="0"/>
              <a:t>CEQA</a:t>
            </a:r>
          </a:p>
          <a:p>
            <a:pPr marL="747713" lvl="1" indent="-352425">
              <a:lnSpc>
                <a:spcPct val="90000"/>
              </a:lnSpc>
              <a:spcBef>
                <a:spcPts val="600"/>
              </a:spcBef>
              <a:buSzPct val="120000"/>
              <a:buFont typeface="Franklin Gothic Book" panose="020B0503020102020204" pitchFamily="34" charset="0"/>
              <a:buChar char="■"/>
              <a:defRPr/>
            </a:pPr>
            <a:r>
              <a:rPr lang="en-US" sz="2200" b="1" spc="150" dirty="0"/>
              <a:t>Mitigated Negative Declaration </a:t>
            </a:r>
            <a:r>
              <a:rPr lang="en-US" sz="2200" spc="150" dirty="0"/>
              <a:t>was prepared. The 30 day Public Review and Comment Period began on </a:t>
            </a:r>
            <a:r>
              <a:rPr lang="en-US" sz="2200" spc="150" dirty="0" smtClean="0"/>
              <a:t>July 16</a:t>
            </a:r>
            <a:r>
              <a:rPr lang="en-US" sz="2200" spc="150" baseline="30000" dirty="0" smtClean="0"/>
              <a:t>th</a:t>
            </a:r>
            <a:r>
              <a:rPr lang="en-US" sz="2200" spc="150" dirty="0" smtClean="0"/>
              <a:t>  </a:t>
            </a:r>
            <a:r>
              <a:rPr lang="en-US" sz="2200" spc="150" dirty="0"/>
              <a:t>and ends on </a:t>
            </a:r>
            <a:r>
              <a:rPr lang="en-US" sz="2200" spc="150" dirty="0" smtClean="0"/>
              <a:t>August 15</a:t>
            </a:r>
            <a:r>
              <a:rPr lang="en-US" sz="2200" spc="150" baseline="30000" dirty="0" smtClean="0"/>
              <a:t>th</a:t>
            </a:r>
          </a:p>
          <a:p>
            <a:pPr marL="473393" indent="-352425">
              <a:lnSpc>
                <a:spcPct val="90000"/>
              </a:lnSpc>
              <a:spcBef>
                <a:spcPts val="600"/>
              </a:spcBef>
              <a:buSzPct val="120000"/>
              <a:buFont typeface="Franklin Gothic Book" panose="020B0503020102020204" pitchFamily="34" charset="0"/>
              <a:buChar char="■"/>
              <a:defRPr/>
            </a:pPr>
            <a:endParaRPr lang="en-US" sz="2400" b="1" dirty="0" smtClean="0"/>
          </a:p>
          <a:p>
            <a:pPr marL="473393" indent="-352425">
              <a:lnSpc>
                <a:spcPct val="90000"/>
              </a:lnSpc>
              <a:spcBef>
                <a:spcPts val="600"/>
              </a:spcBef>
              <a:buSzPct val="120000"/>
              <a:buFont typeface="Franklin Gothic Book" panose="020B0503020102020204" pitchFamily="34" charset="0"/>
              <a:buChar char="■"/>
              <a:defRPr/>
            </a:pPr>
            <a:r>
              <a:rPr lang="en-US" sz="2400" b="1" dirty="0" smtClean="0"/>
              <a:t>Development Review Committee – July 18, 2018</a:t>
            </a:r>
          </a:p>
          <a:p>
            <a:pPr marL="473393" indent="-352425">
              <a:lnSpc>
                <a:spcPct val="90000"/>
              </a:lnSpc>
              <a:spcBef>
                <a:spcPts val="600"/>
              </a:spcBef>
              <a:buSzPct val="120000"/>
              <a:buFont typeface="Franklin Gothic Book" panose="020B0503020102020204" pitchFamily="34" charset="0"/>
              <a:buChar char="■"/>
              <a:defRPr/>
            </a:pPr>
            <a:endParaRPr lang="en-US" sz="2400" dirty="0"/>
          </a:p>
          <a:p>
            <a:pPr marL="473393" indent="-352425">
              <a:lnSpc>
                <a:spcPct val="90000"/>
              </a:lnSpc>
              <a:spcBef>
                <a:spcPts val="600"/>
              </a:spcBef>
              <a:buSzPct val="120000"/>
              <a:buFont typeface="Franklin Gothic Book" panose="020B0503020102020204" pitchFamily="34" charset="0"/>
              <a:buChar char="■"/>
              <a:defRPr/>
            </a:pPr>
            <a:r>
              <a:rPr lang="en-US" sz="2400" b="1" spc="150" dirty="0" smtClean="0"/>
              <a:t>Public Hearing Dates</a:t>
            </a:r>
          </a:p>
          <a:p>
            <a:pPr marL="473393" indent="-352425">
              <a:lnSpc>
                <a:spcPct val="90000"/>
              </a:lnSpc>
              <a:spcBef>
                <a:spcPts val="600"/>
              </a:spcBef>
              <a:buSzPct val="120000"/>
              <a:buFont typeface="Franklin Gothic Book" panose="020B0503020102020204" pitchFamily="34" charset="0"/>
              <a:buChar char="■"/>
              <a:defRPr/>
            </a:pPr>
            <a:endParaRPr lang="en-US" sz="1000" b="1" spc="150" dirty="0" smtClean="0"/>
          </a:p>
          <a:p>
            <a:pPr marL="747713" lvl="1" indent="-352425">
              <a:lnSpc>
                <a:spcPct val="90000"/>
              </a:lnSpc>
              <a:spcBef>
                <a:spcPts val="600"/>
              </a:spcBef>
              <a:buSzPct val="120000"/>
              <a:buFont typeface="Franklin Gothic Book" panose="020B0503020102020204" pitchFamily="34" charset="0"/>
              <a:buChar char="■"/>
              <a:defRPr/>
            </a:pPr>
            <a:r>
              <a:rPr lang="en-US" sz="2200" b="1" spc="150" dirty="0" smtClean="0"/>
              <a:t>Planning Commission – August 15, </a:t>
            </a:r>
            <a:r>
              <a:rPr lang="en-US" sz="2200" b="1" spc="150" dirty="0"/>
              <a:t>2018 at 7:30 PM</a:t>
            </a:r>
          </a:p>
          <a:p>
            <a:pPr marL="395288" lvl="1" indent="0">
              <a:lnSpc>
                <a:spcPct val="90000"/>
              </a:lnSpc>
              <a:spcBef>
                <a:spcPts val="600"/>
              </a:spcBef>
              <a:buSzPct val="120000"/>
              <a:buNone/>
              <a:defRPr/>
            </a:pPr>
            <a:endParaRPr lang="en-US" sz="2200" b="1" spc="150" baseline="30000" dirty="0" smtClean="0"/>
          </a:p>
          <a:p>
            <a:pPr marL="747713" lvl="1" indent="-352425">
              <a:lnSpc>
                <a:spcPct val="90000"/>
              </a:lnSpc>
              <a:spcBef>
                <a:spcPts val="600"/>
              </a:spcBef>
              <a:buSzPct val="120000"/>
              <a:buFont typeface="Franklin Gothic Book" panose="020B0503020102020204" pitchFamily="34" charset="0"/>
              <a:buChar char="■"/>
              <a:defRPr/>
            </a:pPr>
            <a:r>
              <a:rPr lang="en-US" sz="2200" b="1" spc="150" dirty="0"/>
              <a:t>City </a:t>
            </a:r>
            <a:r>
              <a:rPr lang="en-US" sz="2200" b="1" spc="150" dirty="0" smtClean="0"/>
              <a:t>Council – September 4, 2018 at 7:30 PM</a:t>
            </a:r>
            <a:endParaRPr lang="en-US" sz="2200" b="1" spc="150" dirty="0"/>
          </a:p>
        </p:txBody>
      </p:sp>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Project Review</a:t>
            </a:r>
            <a:endParaRPr lang="en-US" b="1" dirty="0"/>
          </a:p>
        </p:txBody>
      </p:sp>
    </p:spTree>
    <p:extLst>
      <p:ext uri="{BB962C8B-B14F-4D97-AF65-F5344CB8AC3E}">
        <p14:creationId xmlns:p14="http://schemas.microsoft.com/office/powerpoint/2010/main" val="1464841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TownePlace</a:t>
            </a:r>
            <a:r>
              <a:rPr lang="en-US" dirty="0" smtClean="0"/>
              <a:t> Suites</a:t>
            </a:r>
            <a:endParaRPr lang="en-US" dirty="0"/>
          </a:p>
        </p:txBody>
      </p:sp>
      <p:pic>
        <p:nvPicPr>
          <p:cNvPr id="4" name="Picture 3"/>
          <p:cNvPicPr>
            <a:picLocks noChangeAspect="1"/>
          </p:cNvPicPr>
          <p:nvPr/>
        </p:nvPicPr>
        <p:blipFill>
          <a:blip r:embed="rId3"/>
          <a:stretch>
            <a:fillRect/>
          </a:stretch>
        </p:blipFill>
        <p:spPr>
          <a:xfrm>
            <a:off x="448584" y="1752600"/>
            <a:ext cx="8313676" cy="4662488"/>
          </a:xfrm>
          <a:prstGeom prst="rect">
            <a:avLst/>
          </a:prstGeom>
        </p:spPr>
      </p:pic>
    </p:spTree>
    <p:extLst>
      <p:ext uri="{BB962C8B-B14F-4D97-AF65-F5344CB8AC3E}">
        <p14:creationId xmlns:p14="http://schemas.microsoft.com/office/powerpoint/2010/main" val="3142391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Picture 2" descr="M:\Cjimenez\City se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724399"/>
            <a:ext cx="2057400" cy="198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34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8053" y="1676400"/>
            <a:ext cx="8407893" cy="4221479"/>
          </a:xfrm>
        </p:spPr>
        <p:txBody>
          <a:bodyPr>
            <a:normAutofit/>
          </a:bodyPr>
          <a:lstStyle/>
          <a:p>
            <a:pPr marL="45720" indent="0" algn="ctr">
              <a:spcBef>
                <a:spcPts val="3600"/>
              </a:spcBef>
              <a:buNone/>
              <a:defRPr/>
            </a:pPr>
            <a:endParaRPr lang="en-US" altLang="en-US" sz="100" b="1" spc="100" dirty="0" smtClean="0">
              <a:latin typeface="Franklin Gothic Medium" panose="020B0603020102020204" pitchFamily="34" charset="0"/>
              <a:ea typeface="Times New Roman"/>
            </a:endParaRPr>
          </a:p>
          <a:p>
            <a:pPr marL="45720" indent="0" algn="ctr">
              <a:spcBef>
                <a:spcPts val="4800"/>
              </a:spcBef>
              <a:spcAft>
                <a:spcPts val="2400"/>
              </a:spcAft>
              <a:buNone/>
              <a:defRPr/>
            </a:pPr>
            <a:r>
              <a:rPr lang="en-US" altLang="en-US" sz="3600" b="1" spc="100" dirty="0" smtClean="0">
                <a:latin typeface="Franklin Gothic Medium" panose="020B0603020102020204" pitchFamily="34" charset="0"/>
                <a:ea typeface="Times New Roman"/>
              </a:rPr>
              <a:t>ADVISORY REVIEW</a:t>
            </a:r>
            <a:endParaRPr lang="en-US" altLang="en-US" sz="200" b="1" spc="100" dirty="0" smtClean="0">
              <a:latin typeface="Franklin Gothic Medium" panose="020B0603020102020204" pitchFamily="34" charset="0"/>
              <a:ea typeface="Times New Roman"/>
            </a:endParaRPr>
          </a:p>
          <a:p>
            <a:pPr marL="45720" indent="0" algn="ctr">
              <a:spcBef>
                <a:spcPts val="0"/>
              </a:spcBef>
              <a:buNone/>
              <a:defRPr/>
            </a:pPr>
            <a:r>
              <a:rPr lang="en-US" altLang="en-US" sz="3600" spc="100" dirty="0" err="1" smtClean="0">
                <a:latin typeface="Franklin Gothic Medium" panose="020B0603020102020204" pitchFamily="34" charset="0"/>
                <a:ea typeface="Times New Roman"/>
              </a:rPr>
              <a:t>TownePlace</a:t>
            </a:r>
            <a:r>
              <a:rPr lang="en-US" altLang="en-US" sz="3600" spc="100" dirty="0" smtClean="0">
                <a:latin typeface="Franklin Gothic Medium" panose="020B0603020102020204" pitchFamily="34" charset="0"/>
                <a:ea typeface="Times New Roman"/>
              </a:rPr>
              <a:t> Suites by Marriott</a:t>
            </a:r>
          </a:p>
          <a:p>
            <a:pPr marL="45720" indent="0" algn="ctr">
              <a:spcBef>
                <a:spcPts val="0"/>
              </a:spcBef>
              <a:buNone/>
              <a:defRPr/>
            </a:pPr>
            <a:r>
              <a:rPr lang="en-US" altLang="en-US" spc="100" dirty="0" smtClean="0">
                <a:latin typeface="Franklin Gothic Medium" panose="020B0603020102020204" pitchFamily="34" charset="0"/>
                <a:ea typeface="Times New Roman"/>
              </a:rPr>
              <a:t>Applicant</a:t>
            </a:r>
            <a:r>
              <a:rPr lang="en-US" altLang="en-US" spc="100" dirty="0">
                <a:latin typeface="Franklin Gothic Medium" panose="020B0603020102020204" pitchFamily="34" charset="0"/>
                <a:ea typeface="Times New Roman"/>
              </a:rPr>
              <a:t>, </a:t>
            </a:r>
            <a:r>
              <a:rPr lang="en-US" altLang="en-US" spc="100" dirty="0" err="1" smtClean="0">
                <a:latin typeface="Franklin Gothic Medium" panose="020B0603020102020204" pitchFamily="34" charset="0"/>
                <a:ea typeface="Times New Roman"/>
              </a:rPr>
              <a:t>Theraldson</a:t>
            </a:r>
            <a:r>
              <a:rPr lang="en-US" altLang="en-US" spc="100" dirty="0" smtClean="0">
                <a:latin typeface="Franklin Gothic Medium" panose="020B0603020102020204" pitchFamily="34" charset="0"/>
                <a:ea typeface="Times New Roman"/>
              </a:rPr>
              <a:t> Hospitality</a:t>
            </a:r>
            <a:endParaRPr lang="en-US" dirty="0" smtClean="0">
              <a:latin typeface="Franklin Gothic Medium" panose="020B0603020102020204" pitchFamily="34" charset="0"/>
              <a:ea typeface="Times New Roman"/>
            </a:endParaRPr>
          </a:p>
          <a:p>
            <a:pPr marL="45720" indent="0" algn="ctr">
              <a:spcBef>
                <a:spcPct val="50000"/>
              </a:spcBef>
              <a:buNone/>
              <a:defRPr/>
            </a:pPr>
            <a:endParaRPr lang="en-US" dirty="0" smtClean="0">
              <a:latin typeface="Franklin Gothic Medium" panose="020B0603020102020204" pitchFamily="34" charset="0"/>
            </a:endParaRPr>
          </a:p>
          <a:p>
            <a:pPr marL="45720" indent="0">
              <a:buNone/>
            </a:pPr>
            <a:endParaRPr lang="en-US" dirty="0"/>
          </a:p>
        </p:txBody>
      </p:sp>
      <p:sp>
        <p:nvSpPr>
          <p:cNvPr id="4" name="Title 3"/>
          <p:cNvSpPr>
            <a:spLocks noGrp="1"/>
          </p:cNvSpPr>
          <p:nvPr>
            <p:ph type="title"/>
          </p:nvPr>
        </p:nvSpPr>
        <p:spPr>
          <a:xfrm>
            <a:off x="152400" y="533400"/>
            <a:ext cx="8839200" cy="609600"/>
          </a:xfrm>
        </p:spPr>
        <p:txBody>
          <a:bodyPr anchor="t"/>
          <a:lstStyle/>
          <a:p>
            <a:pPr marL="45720" indent="0">
              <a:spcBef>
                <a:spcPct val="50000"/>
              </a:spcBef>
              <a:defRPr/>
            </a:pPr>
            <a:r>
              <a:rPr lang="en-US" b="1" dirty="0" smtClean="0">
                <a:latin typeface="Montserrat"/>
                <a:ea typeface="Times New Roman"/>
                <a:cs typeface="Tahoma"/>
              </a:rPr>
              <a:t>Planning Commission</a:t>
            </a:r>
            <a:endParaRPr lang="en-US" dirty="0"/>
          </a:p>
        </p:txBody>
      </p:sp>
      <p:cxnSp>
        <p:nvCxnSpPr>
          <p:cNvPr id="3" name="Straight Connector 2"/>
          <p:cNvCxnSpPr/>
          <p:nvPr/>
        </p:nvCxnSpPr>
        <p:spPr>
          <a:xfrm>
            <a:off x="2144680" y="3048000"/>
            <a:ext cx="4800600" cy="0"/>
          </a:xfrm>
          <a:prstGeom prst="line">
            <a:avLst/>
          </a:prstGeom>
          <a:ln w="60325"/>
        </p:spPr>
        <p:style>
          <a:lnRef idx="1">
            <a:schemeClr val="accent1"/>
          </a:lnRef>
          <a:fillRef idx="0">
            <a:schemeClr val="accent1"/>
          </a:fillRef>
          <a:effectRef idx="0">
            <a:schemeClr val="accent1"/>
          </a:effectRef>
          <a:fontRef idx="minor">
            <a:schemeClr val="tx1"/>
          </a:fontRef>
        </p:style>
      </p:cxn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624775"/>
            <a:ext cx="4267199" cy="208082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9" y="4624775"/>
            <a:ext cx="4572001" cy="2080825"/>
          </a:xfrm>
          <a:prstGeom prst="rect">
            <a:avLst/>
          </a:prstGeom>
        </p:spPr>
      </p:pic>
    </p:spTree>
    <p:extLst>
      <p:ext uri="{BB962C8B-B14F-4D97-AF65-F5344CB8AC3E}">
        <p14:creationId xmlns:p14="http://schemas.microsoft.com/office/powerpoint/2010/main" val="2139337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Floor Plan</a:t>
            </a:r>
            <a:endParaRPr lang="en-US" b="1" dirty="0"/>
          </a:p>
        </p:txBody>
      </p:sp>
      <p:pic>
        <p:nvPicPr>
          <p:cNvPr id="6" name="Picture 5"/>
          <p:cNvPicPr>
            <a:picLocks noChangeAspect="1"/>
          </p:cNvPicPr>
          <p:nvPr/>
        </p:nvPicPr>
        <p:blipFill>
          <a:blip r:embed="rId3"/>
          <a:stretch>
            <a:fillRect/>
          </a:stretch>
        </p:blipFill>
        <p:spPr>
          <a:xfrm>
            <a:off x="7840503" y="5491911"/>
            <a:ext cx="1240849" cy="1303255"/>
          </a:xfrm>
          <a:prstGeom prst="rect">
            <a:avLst/>
          </a:prstGeom>
        </p:spPr>
      </p:pic>
      <p:pic>
        <p:nvPicPr>
          <p:cNvPr id="9" name="Picture 8"/>
          <p:cNvPicPr>
            <a:picLocks noChangeAspect="1"/>
          </p:cNvPicPr>
          <p:nvPr/>
        </p:nvPicPr>
        <p:blipFill>
          <a:blip r:embed="rId4"/>
          <a:stretch>
            <a:fillRect/>
          </a:stretch>
        </p:blipFill>
        <p:spPr>
          <a:xfrm rot="5400000">
            <a:off x="4800599" y="3551489"/>
            <a:ext cx="609600" cy="352425"/>
          </a:xfrm>
          <a:prstGeom prst="rect">
            <a:avLst/>
          </a:prstGeom>
        </p:spPr>
      </p:pic>
      <p:sp>
        <p:nvSpPr>
          <p:cNvPr id="8" name="TextBox 7"/>
          <p:cNvSpPr txBox="1"/>
          <p:nvPr/>
        </p:nvSpPr>
        <p:spPr>
          <a:xfrm>
            <a:off x="4589868" y="3257686"/>
            <a:ext cx="1207288" cy="430887"/>
          </a:xfrm>
          <a:prstGeom prst="rect">
            <a:avLst/>
          </a:prstGeom>
          <a:solidFill>
            <a:schemeClr val="bg1">
              <a:alpha val="52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Breakfast Room</a:t>
            </a:r>
            <a:endParaRPr lang="en-US" sz="1100" b="1" dirty="0">
              <a:solidFill>
                <a:schemeClr val="accent6"/>
              </a:solidFill>
              <a:latin typeface="Arial Rounded MT Bold" panose="020F0704030504030204" pitchFamily="34" charset="0"/>
            </a:endParaRPr>
          </a:p>
        </p:txBody>
      </p:sp>
      <p:sp>
        <p:nvSpPr>
          <p:cNvPr id="10" name="TextBox 9"/>
          <p:cNvSpPr txBox="1"/>
          <p:nvPr/>
        </p:nvSpPr>
        <p:spPr>
          <a:xfrm>
            <a:off x="6684498" y="3257686"/>
            <a:ext cx="869156" cy="430887"/>
          </a:xfrm>
          <a:prstGeom prst="rect">
            <a:avLst/>
          </a:prstGeom>
          <a:solidFill>
            <a:schemeClr val="bg1"/>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Exercise Room</a:t>
            </a:r>
            <a:endParaRPr lang="en-US" sz="1100" b="1" dirty="0">
              <a:solidFill>
                <a:schemeClr val="accent6"/>
              </a:solidFill>
              <a:latin typeface="Arial Rounded MT Bold" panose="020F0704030504030204" pitchFamily="34" charset="0"/>
            </a:endParaRPr>
          </a:p>
        </p:txBody>
      </p:sp>
      <p:cxnSp>
        <p:nvCxnSpPr>
          <p:cNvPr id="14" name="Straight Connector 13"/>
          <p:cNvCxnSpPr/>
          <p:nvPr/>
        </p:nvCxnSpPr>
        <p:spPr>
          <a:xfrm>
            <a:off x="4375150" y="2730348"/>
            <a:ext cx="2133600" cy="0"/>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8120" y="2730348"/>
            <a:ext cx="0" cy="241452"/>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43400" y="2603348"/>
            <a:ext cx="0" cy="89052"/>
          </a:xfrm>
          <a:prstGeom prst="line">
            <a:avLst/>
          </a:prstGeom>
          <a:ln w="25400">
            <a:solidFill>
              <a:srgbClr val="977D57"/>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91000" y="3688619"/>
            <a:ext cx="762000" cy="230832"/>
          </a:xfrm>
          <a:prstGeom prst="rect">
            <a:avLst/>
          </a:prstGeom>
          <a:solidFill>
            <a:schemeClr val="bg1">
              <a:alpha val="52000"/>
            </a:schemeClr>
          </a:solidFill>
        </p:spPr>
        <p:txBody>
          <a:bodyPr wrap="square" rtlCol="0">
            <a:spAutoFit/>
          </a:bodyPr>
          <a:lstStyle/>
          <a:p>
            <a:pPr algn="ctr"/>
            <a:r>
              <a:rPr lang="en-US" sz="900" dirty="0" smtClean="0">
                <a:solidFill>
                  <a:schemeClr val="accent6"/>
                </a:solidFill>
                <a:latin typeface="Arial Rounded MT Bold" panose="020F0704030504030204" pitchFamily="34" charset="0"/>
              </a:rPr>
              <a:t>HUB</a:t>
            </a:r>
            <a:endParaRPr lang="en-US" sz="900" dirty="0">
              <a:solidFill>
                <a:schemeClr val="accent6"/>
              </a:solidFill>
              <a:latin typeface="Arial Rounded MT Bold" panose="020F0704030504030204" pitchFamily="34" charset="0"/>
            </a:endParaRPr>
          </a:p>
        </p:txBody>
      </p:sp>
      <p:sp>
        <p:nvSpPr>
          <p:cNvPr id="39" name="TextBox 38"/>
          <p:cNvSpPr txBox="1"/>
          <p:nvPr/>
        </p:nvSpPr>
        <p:spPr>
          <a:xfrm>
            <a:off x="2940526" y="3436450"/>
            <a:ext cx="762000" cy="400110"/>
          </a:xfrm>
          <a:prstGeom prst="rect">
            <a:avLst/>
          </a:prstGeom>
          <a:solidFill>
            <a:schemeClr val="bg1">
              <a:alpha val="52000"/>
            </a:schemeClr>
          </a:solidFill>
        </p:spPr>
        <p:txBody>
          <a:bodyPr wrap="square" rtlCol="0">
            <a:spAutoFit/>
          </a:bodyPr>
          <a:lstStyle/>
          <a:p>
            <a:pPr algn="ctr"/>
            <a:r>
              <a:rPr lang="en-US" sz="1000" b="1" dirty="0" smtClean="0">
                <a:solidFill>
                  <a:schemeClr val="accent6"/>
                </a:solidFill>
                <a:latin typeface="Arial Rounded MT Bold" panose="020F0704030504030204" pitchFamily="34" charset="0"/>
              </a:rPr>
              <a:t>House</a:t>
            </a:r>
            <a:r>
              <a:rPr lang="en-US" sz="1000" dirty="0" smtClean="0">
                <a:solidFill>
                  <a:schemeClr val="accent6"/>
                </a:solidFill>
                <a:latin typeface="Arial Rounded MT Bold" panose="020F0704030504030204" pitchFamily="34" charset="0"/>
              </a:rPr>
              <a:t> </a:t>
            </a:r>
            <a:r>
              <a:rPr lang="en-US" sz="1000" b="1" dirty="0" smtClean="0">
                <a:solidFill>
                  <a:schemeClr val="accent6"/>
                </a:solidFill>
                <a:latin typeface="Arial Rounded MT Bold" panose="020F0704030504030204" pitchFamily="34" charset="0"/>
              </a:rPr>
              <a:t>Laundry</a:t>
            </a:r>
            <a:endParaRPr lang="en-US" sz="1000" b="1" dirty="0">
              <a:solidFill>
                <a:schemeClr val="accent6"/>
              </a:solidFill>
              <a:latin typeface="Arial Rounded MT Bold" panose="020F0704030504030204" pitchFamily="34" charset="0"/>
            </a:endParaRPr>
          </a:p>
        </p:txBody>
      </p:sp>
      <p:sp>
        <p:nvSpPr>
          <p:cNvPr id="40" name="TextBox 39"/>
          <p:cNvSpPr txBox="1"/>
          <p:nvPr/>
        </p:nvSpPr>
        <p:spPr>
          <a:xfrm>
            <a:off x="5847418" y="3394933"/>
            <a:ext cx="869156" cy="430887"/>
          </a:xfrm>
          <a:prstGeom prst="rect">
            <a:avLst/>
          </a:prstGeom>
          <a:solidFill>
            <a:schemeClr val="bg1">
              <a:alpha val="74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Meeting Room</a:t>
            </a:r>
            <a:endParaRPr lang="en-US" sz="1100" b="1" dirty="0">
              <a:solidFill>
                <a:schemeClr val="accent6"/>
              </a:solidFill>
              <a:latin typeface="Arial Rounded MT Bold" panose="020F0704030504030204" pitchFamily="34" charset="0"/>
            </a:endParaRPr>
          </a:p>
        </p:txBody>
      </p:sp>
      <p:sp>
        <p:nvSpPr>
          <p:cNvPr id="41" name="TextBox 40"/>
          <p:cNvSpPr txBox="1"/>
          <p:nvPr/>
        </p:nvSpPr>
        <p:spPr>
          <a:xfrm>
            <a:off x="4038600" y="4654417"/>
            <a:ext cx="1039098" cy="430887"/>
          </a:xfrm>
          <a:prstGeom prst="rect">
            <a:avLst/>
          </a:prstGeom>
          <a:solidFill>
            <a:schemeClr val="bg1">
              <a:alpha val="80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Community Table</a:t>
            </a:r>
            <a:endParaRPr lang="en-US" sz="1100" b="1" dirty="0">
              <a:solidFill>
                <a:schemeClr val="accent6"/>
              </a:solidFill>
              <a:latin typeface="Arial Rounded MT Bold" panose="020F0704030504030204" pitchFamily="34" charset="0"/>
            </a:endParaRPr>
          </a:p>
        </p:txBody>
      </p:sp>
      <p:cxnSp>
        <p:nvCxnSpPr>
          <p:cNvPr id="43" name="Straight Arrow Connector 42"/>
          <p:cNvCxnSpPr/>
          <p:nvPr/>
        </p:nvCxnSpPr>
        <p:spPr>
          <a:xfrm flipH="1" flipV="1">
            <a:off x="4310500" y="5476671"/>
            <a:ext cx="566300" cy="97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375150" y="2485324"/>
            <a:ext cx="332076" cy="1802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514600" y="4414181"/>
            <a:ext cx="762000" cy="400110"/>
          </a:xfrm>
          <a:prstGeom prst="rect">
            <a:avLst/>
          </a:prstGeom>
          <a:solidFill>
            <a:schemeClr val="bg1">
              <a:alpha val="52000"/>
            </a:schemeClr>
          </a:solidFill>
        </p:spPr>
        <p:txBody>
          <a:bodyPr wrap="square" rtlCol="0">
            <a:spAutoFit/>
          </a:bodyPr>
          <a:lstStyle/>
          <a:p>
            <a:pPr algn="ctr"/>
            <a:r>
              <a:rPr lang="en-US" sz="1000" b="1" dirty="0" smtClean="0">
                <a:solidFill>
                  <a:schemeClr val="accent6"/>
                </a:solidFill>
                <a:latin typeface="Arial Rounded MT Bold" panose="020F0704030504030204" pitchFamily="34" charset="0"/>
              </a:rPr>
              <a:t>Guest Laundry</a:t>
            </a:r>
            <a:endParaRPr lang="en-US" sz="1000" b="1" dirty="0">
              <a:solidFill>
                <a:schemeClr val="accent6"/>
              </a:solidFill>
              <a:latin typeface="Arial Rounded MT Bold" panose="020F0704030504030204" pitchFamily="34" charset="0"/>
            </a:endParaRPr>
          </a:p>
        </p:txBody>
      </p:sp>
      <p:sp>
        <p:nvSpPr>
          <p:cNvPr id="49" name="TextBox 48"/>
          <p:cNvSpPr txBox="1"/>
          <p:nvPr/>
        </p:nvSpPr>
        <p:spPr>
          <a:xfrm>
            <a:off x="4732084" y="4288013"/>
            <a:ext cx="1207288" cy="261610"/>
          </a:xfrm>
          <a:prstGeom prst="rect">
            <a:avLst/>
          </a:prstGeom>
          <a:solidFill>
            <a:schemeClr val="bg1">
              <a:alpha val="52000"/>
            </a:schemeClr>
          </a:solidFill>
        </p:spPr>
        <p:txBody>
          <a:bodyPr wrap="square" rtlCol="0">
            <a:spAutoFit/>
          </a:bodyPr>
          <a:lstStyle/>
          <a:p>
            <a:pPr algn="ctr"/>
            <a:r>
              <a:rPr lang="en-US" sz="1100" b="1" dirty="0" smtClean="0">
                <a:solidFill>
                  <a:schemeClr val="accent6"/>
                </a:solidFill>
                <a:latin typeface="Arial Rounded MT Bold" panose="020F0704030504030204" pitchFamily="34" charset="0"/>
              </a:rPr>
              <a:t>Buffet</a:t>
            </a:r>
            <a:endParaRPr lang="en-US" sz="1100" b="1" dirty="0">
              <a:solidFill>
                <a:schemeClr val="accent6"/>
              </a:solidFill>
              <a:latin typeface="Arial Rounded MT Bold" panose="020F0704030504030204" pitchFamily="34" charset="0"/>
            </a:endParaRPr>
          </a:p>
        </p:txBody>
      </p:sp>
      <p:sp>
        <p:nvSpPr>
          <p:cNvPr id="51" name="Rectangle 50"/>
          <p:cNvSpPr/>
          <p:nvPr/>
        </p:nvSpPr>
        <p:spPr>
          <a:xfrm>
            <a:off x="132080" y="6438950"/>
            <a:ext cx="7674551" cy="281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52" name="Rectangle 51"/>
          <p:cNvSpPr/>
          <p:nvPr/>
        </p:nvSpPr>
        <p:spPr>
          <a:xfrm>
            <a:off x="76200" y="1595964"/>
            <a:ext cx="8915400" cy="65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81000" y="1685195"/>
            <a:ext cx="2971800" cy="584775"/>
          </a:xfrm>
          <a:prstGeom prst="rect">
            <a:avLst/>
          </a:prstGeom>
          <a:noFill/>
        </p:spPr>
        <p:txBody>
          <a:bodyPr wrap="square" rtlCol="0">
            <a:spAutoFit/>
          </a:bodyPr>
          <a:lstStyle/>
          <a:p>
            <a:r>
              <a:rPr lang="en-US" sz="3200" b="1" dirty="0" smtClean="0"/>
              <a:t>FLOORS 2 - 5</a:t>
            </a:r>
            <a:endParaRPr lang="en-US" sz="3200" b="1" dirty="0"/>
          </a:p>
        </p:txBody>
      </p:sp>
      <p:pic>
        <p:nvPicPr>
          <p:cNvPr id="2" name="Picture 1"/>
          <p:cNvPicPr>
            <a:picLocks noChangeAspect="1"/>
          </p:cNvPicPr>
          <p:nvPr/>
        </p:nvPicPr>
        <p:blipFill>
          <a:blip r:embed="rId5"/>
          <a:stretch>
            <a:fillRect/>
          </a:stretch>
        </p:blipFill>
        <p:spPr>
          <a:xfrm>
            <a:off x="76200" y="2483588"/>
            <a:ext cx="9055264" cy="3063674"/>
          </a:xfrm>
          <a:prstGeom prst="rect">
            <a:avLst/>
          </a:prstGeom>
        </p:spPr>
      </p:pic>
      <p:sp>
        <p:nvSpPr>
          <p:cNvPr id="4" name="Rectangle 3"/>
          <p:cNvSpPr/>
          <p:nvPr/>
        </p:nvSpPr>
        <p:spPr>
          <a:xfrm>
            <a:off x="3733800" y="3226661"/>
            <a:ext cx="304800" cy="653429"/>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8056215" y="3586976"/>
            <a:ext cx="304800" cy="803969"/>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5400000">
            <a:off x="752922" y="3586977"/>
            <a:ext cx="304800" cy="803969"/>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2400" y="5486400"/>
            <a:ext cx="7848600" cy="1234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52400" y="2214996"/>
            <a:ext cx="8839200" cy="3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622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Traffic Study (off-Site)</a:t>
            </a:r>
            <a:endParaRPr lang="en-US" b="1" dirty="0"/>
          </a:p>
        </p:txBody>
      </p:sp>
      <p:sp>
        <p:nvSpPr>
          <p:cNvPr id="2" name="Rectangle 1"/>
          <p:cNvSpPr/>
          <p:nvPr/>
        </p:nvSpPr>
        <p:spPr>
          <a:xfrm>
            <a:off x="381000" y="1692972"/>
            <a:ext cx="8610600" cy="5182957"/>
          </a:xfrm>
          <a:prstGeom prst="rect">
            <a:avLst/>
          </a:prstGeom>
        </p:spPr>
        <p:txBody>
          <a:bodyPr wrap="square">
            <a:spAutoFit/>
          </a:bodyPr>
          <a:lstStyle/>
          <a:p>
            <a:pPr marL="457200" indent="-412750">
              <a:lnSpc>
                <a:spcPct val="90000"/>
              </a:lnSpc>
              <a:spcBef>
                <a:spcPts val="600"/>
              </a:spcBef>
              <a:buClr>
                <a:schemeClr val="accent6"/>
              </a:buClr>
              <a:buSzPct val="120000"/>
              <a:buFont typeface="Franklin Gothic Book" panose="020B0503020102020204" pitchFamily="34" charset="0"/>
              <a:buChar char="■"/>
              <a:defRPr/>
            </a:pPr>
            <a:r>
              <a:rPr lang="en-US" sz="2400" b="1" spc="150" dirty="0">
                <a:solidFill>
                  <a:schemeClr val="tx2"/>
                </a:solidFill>
              </a:rPr>
              <a:t>The TIA evaluated the following </a:t>
            </a:r>
            <a:r>
              <a:rPr lang="en-US" sz="2400" b="1" spc="150" dirty="0" smtClean="0">
                <a:solidFill>
                  <a:schemeClr val="tx2"/>
                </a:solidFill>
              </a:rPr>
              <a:t>ten intersections </a:t>
            </a:r>
            <a:r>
              <a:rPr lang="en-US" sz="2400" b="1" spc="150" dirty="0">
                <a:solidFill>
                  <a:schemeClr val="tx2"/>
                </a:solidFill>
              </a:rPr>
              <a:t>within the project vicinity: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Myrtle Avenue/Foothill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Myrtle Avenue/Huntington Drive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Myrtle Avenue/Project Driveway</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Myrtle </a:t>
            </a:r>
            <a:r>
              <a:rPr lang="en-US" sz="2200" b="1" spc="150" dirty="0">
                <a:solidFill>
                  <a:schemeClr val="tx2"/>
                </a:solidFill>
              </a:rPr>
              <a:t>Avenue/Central Avenue-Interstate-210 (I-210) westbound ramps (signalized)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Myrtle </a:t>
            </a:r>
            <a:r>
              <a:rPr lang="en-US" sz="2200" b="1" spc="150" dirty="0">
                <a:solidFill>
                  <a:schemeClr val="tx2"/>
                </a:solidFill>
              </a:rPr>
              <a:t>Avenue/Evergreen Avenue-I-210 eastbound ramps (signalized)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Myrtle </a:t>
            </a:r>
            <a:r>
              <a:rPr lang="en-US" sz="2200" b="1" spc="150" dirty="0">
                <a:solidFill>
                  <a:schemeClr val="tx2"/>
                </a:solidFill>
              </a:rPr>
              <a:t>Avenue/Duarte Road (signalized)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I-210 </a:t>
            </a:r>
            <a:r>
              <a:rPr lang="en-US" sz="2200" b="1" spc="150" dirty="0">
                <a:solidFill>
                  <a:schemeClr val="tx2"/>
                </a:solidFill>
              </a:rPr>
              <a:t>eastbound ramps/Huntington Drive (signalized)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I-210 </a:t>
            </a:r>
            <a:r>
              <a:rPr lang="en-US" sz="2200" b="1" spc="150" dirty="0">
                <a:solidFill>
                  <a:schemeClr val="tx2"/>
                </a:solidFill>
              </a:rPr>
              <a:t>westbound ramps/Huntington Drive (signalized) </a:t>
            </a:r>
          </a:p>
          <a:p>
            <a:pPr marL="747713" lvl="1" indent="-352425">
              <a:lnSpc>
                <a:spcPct val="90000"/>
              </a:lnSpc>
              <a:spcBef>
                <a:spcPts val="600"/>
              </a:spcBef>
              <a:buClr>
                <a:schemeClr val="accent2"/>
              </a:buClr>
              <a:buSzPct val="120000"/>
              <a:buFont typeface="Franklin Gothic Book" panose="020B0503020102020204" pitchFamily="34" charset="0"/>
              <a:buChar char="■"/>
              <a:defRPr/>
            </a:pPr>
            <a:r>
              <a:rPr lang="en-US" sz="2200" b="1" spc="150" dirty="0" smtClean="0">
                <a:solidFill>
                  <a:schemeClr val="tx2"/>
                </a:solidFill>
              </a:rPr>
              <a:t>Project </a:t>
            </a:r>
            <a:r>
              <a:rPr lang="en-US" sz="2200" b="1" spc="150" dirty="0">
                <a:solidFill>
                  <a:schemeClr val="tx2"/>
                </a:solidFill>
              </a:rPr>
              <a:t>Driveway 2/Huntington Drive (</a:t>
            </a:r>
            <a:r>
              <a:rPr lang="en-US" sz="2200" b="1" spc="150" dirty="0" err="1">
                <a:solidFill>
                  <a:schemeClr val="tx2"/>
                </a:solidFill>
              </a:rPr>
              <a:t>unsignalized</a:t>
            </a:r>
            <a:r>
              <a:rPr lang="en-US" sz="2200" b="1" spc="150" dirty="0">
                <a:solidFill>
                  <a:schemeClr val="tx2"/>
                </a:solidFill>
              </a:rPr>
              <a:t>) </a:t>
            </a:r>
          </a:p>
          <a:p>
            <a:pPr marL="747713" lvl="1" indent="-352425">
              <a:lnSpc>
                <a:spcPct val="90000"/>
              </a:lnSpc>
              <a:spcBef>
                <a:spcPts val="600"/>
              </a:spcBef>
              <a:buClr>
                <a:schemeClr val="accent2"/>
              </a:buClr>
              <a:buSzPct val="120000"/>
              <a:buFont typeface="Franklin Gothic Book" panose="020B0503020102020204" pitchFamily="34" charset="0"/>
              <a:buChar char="■"/>
              <a:defRPr/>
            </a:pPr>
            <a:endParaRPr lang="en-US" sz="2200" b="1" spc="150" dirty="0" smtClean="0">
              <a:solidFill>
                <a:schemeClr val="tx2"/>
              </a:solidFill>
            </a:endParaRPr>
          </a:p>
        </p:txBody>
      </p:sp>
    </p:spTree>
    <p:extLst>
      <p:ext uri="{BB962C8B-B14F-4D97-AF65-F5344CB8AC3E}">
        <p14:creationId xmlns:p14="http://schemas.microsoft.com/office/powerpoint/2010/main" val="2823352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850" y="1752600"/>
            <a:ext cx="8496300" cy="4407408"/>
          </a:xfrm>
        </p:spPr>
        <p:txBody>
          <a:bodyPr>
            <a:normAutofit fontScale="25000" lnSpcReduction="20000"/>
          </a:bodyPr>
          <a:lstStyle/>
          <a:p>
            <a:pPr marL="395288" indent="0">
              <a:lnSpc>
                <a:spcPct val="90000"/>
              </a:lnSpc>
              <a:spcBef>
                <a:spcPts val="600"/>
              </a:spcBef>
              <a:buClr>
                <a:schemeClr val="accent2"/>
              </a:buClr>
              <a:buSzPct val="120000"/>
              <a:buNone/>
              <a:defRPr/>
            </a:pPr>
            <a:endParaRPr lang="en-US" sz="8800" b="1" dirty="0"/>
          </a:p>
          <a:p>
            <a:pPr marL="457200" lvl="0" indent="-412750">
              <a:lnSpc>
                <a:spcPct val="120000"/>
              </a:lnSpc>
              <a:spcBef>
                <a:spcPts val="0"/>
              </a:spcBef>
              <a:buClr>
                <a:schemeClr val="accent6"/>
              </a:buClr>
              <a:buSzPct val="120000"/>
              <a:buFont typeface="Franklin Gothic Book" panose="020B0503020102020204" pitchFamily="34" charset="0"/>
              <a:buChar char="■"/>
            </a:pPr>
            <a:r>
              <a:rPr lang="en-US" sz="9600" b="1" u="sng" dirty="0"/>
              <a:t>AIR-1</a:t>
            </a:r>
            <a:r>
              <a:rPr lang="en-US" sz="9600" b="1" dirty="0"/>
              <a:t>:  Addresses the temporary adverse effects during construction related to noise and criteria pollutant emissions.</a:t>
            </a:r>
          </a:p>
          <a:p>
            <a:pPr lvl="0">
              <a:lnSpc>
                <a:spcPct val="120000"/>
              </a:lnSpc>
              <a:spcBef>
                <a:spcPts val="0"/>
              </a:spcBef>
            </a:pPr>
            <a:endParaRPr lang="en-US" b="1" dirty="0"/>
          </a:p>
          <a:p>
            <a:pPr marL="457200" indent="-412750">
              <a:lnSpc>
                <a:spcPct val="120000"/>
              </a:lnSpc>
              <a:spcBef>
                <a:spcPts val="0"/>
              </a:spcBef>
              <a:buClr>
                <a:schemeClr val="accent6"/>
              </a:buClr>
              <a:buSzPct val="120000"/>
              <a:buFont typeface="Franklin Gothic Book" panose="020B0503020102020204" pitchFamily="34" charset="0"/>
              <a:buChar char="■"/>
            </a:pPr>
            <a:r>
              <a:rPr lang="en-US" sz="9600" b="1" u="sng" dirty="0"/>
              <a:t>BIO-1/BIO-2</a:t>
            </a:r>
            <a:r>
              <a:rPr lang="en-US" sz="9600" b="1" dirty="0"/>
              <a:t>:  Requires pre-construction nesting surveys and construction monitoring and buffer zones to avoid impacts to nesting birds.</a:t>
            </a:r>
          </a:p>
          <a:p>
            <a:pPr lvl="0">
              <a:lnSpc>
                <a:spcPct val="120000"/>
              </a:lnSpc>
              <a:spcBef>
                <a:spcPts val="0"/>
              </a:spcBef>
            </a:pPr>
            <a:endParaRPr lang="en-US" b="1" dirty="0"/>
          </a:p>
          <a:p>
            <a:pPr marL="457200" lvl="0" indent="-412750">
              <a:lnSpc>
                <a:spcPct val="120000"/>
              </a:lnSpc>
              <a:spcBef>
                <a:spcPts val="0"/>
              </a:spcBef>
              <a:buClr>
                <a:schemeClr val="accent6"/>
              </a:buClr>
              <a:buSzPct val="120000"/>
              <a:buFont typeface="Franklin Gothic Book" panose="020B0503020102020204" pitchFamily="34" charset="0"/>
              <a:buChar char="■"/>
            </a:pPr>
            <a:r>
              <a:rPr lang="en-US" sz="9600" b="1" u="sng" dirty="0"/>
              <a:t>CULT 1-5/TRIB-1</a:t>
            </a:r>
            <a:r>
              <a:rPr lang="en-US" sz="9600" b="1" dirty="0"/>
              <a:t>:  Implements construction-phase procedures to be implemented in the event any important archaeological, paleontological, or Native American Tribal resources are discovered during grading operations. </a:t>
            </a:r>
          </a:p>
        </p:txBody>
      </p:sp>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Mitigation Monitoring and Reporting Program</a:t>
            </a:r>
            <a:endParaRPr lang="en-US" b="1" dirty="0"/>
          </a:p>
        </p:txBody>
      </p:sp>
    </p:spTree>
    <p:extLst>
      <p:ext uri="{BB962C8B-B14F-4D97-AF65-F5344CB8AC3E}">
        <p14:creationId xmlns:p14="http://schemas.microsoft.com/office/powerpoint/2010/main" val="3476123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64792"/>
            <a:ext cx="8458199" cy="4407408"/>
          </a:xfrm>
        </p:spPr>
        <p:txBody>
          <a:bodyPr>
            <a:normAutofit fontScale="25000" lnSpcReduction="20000"/>
          </a:bodyPr>
          <a:lstStyle/>
          <a:p>
            <a:pPr marL="45720" lvl="0" indent="0">
              <a:buNone/>
            </a:pPr>
            <a:endParaRPr lang="en-US" sz="400" b="1" dirty="0"/>
          </a:p>
          <a:p>
            <a:pPr marL="457200" indent="-412750">
              <a:lnSpc>
                <a:spcPct val="120000"/>
              </a:lnSpc>
              <a:spcBef>
                <a:spcPts val="0"/>
              </a:spcBef>
              <a:buClr>
                <a:schemeClr val="accent6"/>
              </a:buClr>
              <a:buSzPct val="120000"/>
              <a:buFont typeface="Franklin Gothic Book" panose="020B0503020102020204" pitchFamily="34" charset="0"/>
              <a:buChar char="■"/>
            </a:pPr>
            <a:r>
              <a:rPr lang="en-US" sz="9600" b="1" u="sng" dirty="0"/>
              <a:t>HAZ-1</a:t>
            </a:r>
            <a:r>
              <a:rPr lang="en-US" sz="9600" b="1" dirty="0"/>
              <a:t>:  Requires soil sampling and remedial action plan to reduce potential impacts relating to known hazardous waste on the project site. </a:t>
            </a:r>
          </a:p>
          <a:p>
            <a:pPr lvl="0"/>
            <a:endParaRPr lang="en-US" b="1" dirty="0"/>
          </a:p>
          <a:p>
            <a:pPr marL="457200" lvl="0" indent="-412750">
              <a:lnSpc>
                <a:spcPct val="120000"/>
              </a:lnSpc>
              <a:spcBef>
                <a:spcPts val="0"/>
              </a:spcBef>
              <a:buClr>
                <a:schemeClr val="accent6"/>
              </a:buClr>
              <a:buSzPct val="120000"/>
              <a:buFont typeface="Franklin Gothic Book" panose="020B0503020102020204" pitchFamily="34" charset="0"/>
              <a:buChar char="■"/>
            </a:pPr>
            <a:r>
              <a:rPr lang="en-US" sz="9600" b="1" u="sng" dirty="0"/>
              <a:t>NOI-1-3</a:t>
            </a:r>
            <a:r>
              <a:rPr lang="en-US" sz="9600" b="1" dirty="0"/>
              <a:t>:  Requires measures to reduce the impact relative to exposure of persons to noise in excess of local standards, both permanent and during construction.</a:t>
            </a:r>
          </a:p>
          <a:p>
            <a:pPr marL="457200" lvl="0" indent="-412750">
              <a:lnSpc>
                <a:spcPct val="120000"/>
              </a:lnSpc>
              <a:spcBef>
                <a:spcPts val="0"/>
              </a:spcBef>
              <a:buClr>
                <a:schemeClr val="accent6"/>
              </a:buClr>
              <a:buSzPct val="120000"/>
              <a:buFont typeface="Franklin Gothic Book" panose="020B0503020102020204" pitchFamily="34" charset="0"/>
              <a:buChar char="■"/>
            </a:pPr>
            <a:endParaRPr lang="en-US" b="1" dirty="0"/>
          </a:p>
          <a:p>
            <a:pPr marL="457200" lvl="0" indent="-412750">
              <a:lnSpc>
                <a:spcPct val="120000"/>
              </a:lnSpc>
              <a:spcBef>
                <a:spcPts val="0"/>
              </a:spcBef>
              <a:buClr>
                <a:schemeClr val="accent6"/>
              </a:buClr>
              <a:buSzPct val="120000"/>
              <a:buFont typeface="Franklin Gothic Book" panose="020B0503020102020204" pitchFamily="34" charset="0"/>
              <a:buChar char="■"/>
            </a:pPr>
            <a:r>
              <a:rPr lang="en-US" sz="9600" b="1" dirty="0"/>
              <a:t>PS-1:  The project is subject to a parkland dedication fee to offset project-related impacts to parks and recreation facilities (MM PS-1), which is discussed in depth in the following section of this report.</a:t>
            </a:r>
          </a:p>
          <a:p>
            <a:pPr lvl="0"/>
            <a:endParaRPr lang="en-US" b="1" dirty="0"/>
          </a:p>
          <a:p>
            <a:pPr marL="457200" indent="-412750">
              <a:lnSpc>
                <a:spcPct val="120000"/>
              </a:lnSpc>
              <a:spcBef>
                <a:spcPts val="0"/>
              </a:spcBef>
              <a:buClr>
                <a:schemeClr val="accent6"/>
              </a:buClr>
              <a:buSzPct val="120000"/>
              <a:buFont typeface="Franklin Gothic Book" panose="020B0503020102020204" pitchFamily="34" charset="0"/>
              <a:buChar char="■"/>
            </a:pPr>
            <a:r>
              <a:rPr lang="en-US" sz="9600" b="1" dirty="0"/>
              <a:t>UTIL-1:  Requires waste reduction during </a:t>
            </a:r>
            <a:r>
              <a:rPr lang="en-US" sz="9600" b="1" dirty="0" smtClean="0"/>
              <a:t>construction</a:t>
            </a:r>
            <a:endParaRPr lang="en-US" sz="5100" b="1" dirty="0" smtClean="0"/>
          </a:p>
          <a:p>
            <a:pPr marL="747713" indent="-352425">
              <a:lnSpc>
                <a:spcPct val="90000"/>
              </a:lnSpc>
              <a:spcBef>
                <a:spcPts val="600"/>
              </a:spcBef>
              <a:buClr>
                <a:schemeClr val="accent2"/>
              </a:buClr>
              <a:buSzPct val="120000"/>
              <a:buFont typeface="Franklin Gothic Book" panose="020B0503020102020204" pitchFamily="34" charset="0"/>
              <a:buChar char="■"/>
              <a:defRPr/>
            </a:pPr>
            <a:endParaRPr lang="en-US" sz="5100" b="1" dirty="0" smtClean="0"/>
          </a:p>
          <a:p>
            <a:pPr marL="365760" lvl="1" indent="0">
              <a:buClr>
                <a:srgbClr val="FF9900"/>
              </a:buClr>
              <a:buNone/>
              <a:defRPr/>
            </a:pPr>
            <a:endParaRPr lang="en-US" sz="2200" b="1" dirty="0">
              <a:solidFill>
                <a:schemeClr val="tx1">
                  <a:lumMod val="90000"/>
                  <a:lumOff val="10000"/>
                </a:schemeClr>
              </a:solidFill>
            </a:endParaRPr>
          </a:p>
        </p:txBody>
      </p:sp>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Mitigation Monitoring and Reporting Program</a:t>
            </a:r>
            <a:endParaRPr lang="en-US" b="1" dirty="0"/>
          </a:p>
        </p:txBody>
      </p:sp>
    </p:spTree>
    <p:extLst>
      <p:ext uri="{BB962C8B-B14F-4D97-AF65-F5344CB8AC3E}">
        <p14:creationId xmlns:p14="http://schemas.microsoft.com/office/powerpoint/2010/main" val="2989937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905000"/>
            <a:ext cx="8407893" cy="4876800"/>
          </a:xfrm>
        </p:spPr>
        <p:txBody>
          <a:bodyPr>
            <a:normAutofit/>
          </a:bodyPr>
          <a:lstStyle/>
          <a:p>
            <a:pPr marL="558800" indent="-514350">
              <a:buClr>
                <a:schemeClr val="accent6"/>
              </a:buClr>
              <a:buSzPct val="120000"/>
            </a:pPr>
            <a:endParaRPr lang="en-US" sz="2600" b="1" dirty="0" smtClean="0"/>
          </a:p>
          <a:p>
            <a:pPr marL="558800" indent="-514350">
              <a:buClr>
                <a:schemeClr val="accent6"/>
              </a:buClr>
              <a:buSzPct val="120000"/>
            </a:pPr>
            <a:r>
              <a:rPr lang="en-US" sz="2600" b="1" dirty="0" smtClean="0"/>
              <a:t>General Plan Amendment (LUE text and map)</a:t>
            </a:r>
          </a:p>
          <a:p>
            <a:pPr marL="558800" indent="-514350">
              <a:buClr>
                <a:schemeClr val="accent6"/>
              </a:buClr>
              <a:buSzPct val="120000"/>
            </a:pPr>
            <a:r>
              <a:rPr lang="en-US" sz="2600" b="1" dirty="0" smtClean="0"/>
              <a:t>Zoning Amendment (text and map)</a:t>
            </a:r>
          </a:p>
          <a:p>
            <a:pPr marL="558800" indent="-514350">
              <a:buClr>
                <a:schemeClr val="accent6"/>
              </a:buClr>
              <a:buSzPct val="120000"/>
            </a:pPr>
            <a:r>
              <a:rPr lang="en-US" sz="2600" b="1" dirty="0" smtClean="0"/>
              <a:t>Tentative Parcel Map</a:t>
            </a:r>
          </a:p>
          <a:p>
            <a:pPr marL="558800" indent="-514350">
              <a:buClr>
                <a:schemeClr val="accent6"/>
              </a:buClr>
              <a:buSzPct val="120000"/>
            </a:pPr>
            <a:r>
              <a:rPr lang="en-US" sz="2600" b="1" dirty="0" smtClean="0"/>
              <a:t>Conditional Use Permit</a:t>
            </a:r>
          </a:p>
          <a:p>
            <a:pPr marL="558800" indent="-514350">
              <a:buClr>
                <a:schemeClr val="accent6"/>
              </a:buClr>
              <a:buSzPct val="120000"/>
            </a:pPr>
            <a:r>
              <a:rPr lang="en-US" sz="2600" b="1" dirty="0" smtClean="0"/>
              <a:t>Minor Exception</a:t>
            </a:r>
          </a:p>
          <a:p>
            <a:pPr marL="558800" indent="-514350">
              <a:buClr>
                <a:schemeClr val="accent6"/>
              </a:buClr>
              <a:buSzPct val="120000"/>
            </a:pPr>
            <a:r>
              <a:rPr lang="en-US" sz="2600" b="1" dirty="0" smtClean="0"/>
              <a:t>Finding of General Plan Conformity</a:t>
            </a:r>
          </a:p>
          <a:p>
            <a:pPr marL="558800" indent="-514350">
              <a:buClr>
                <a:schemeClr val="accent6"/>
              </a:buClr>
              <a:buSzPct val="120000"/>
            </a:pPr>
            <a:r>
              <a:rPr lang="en-US" sz="2600" b="1" dirty="0" smtClean="0"/>
              <a:t>Mitigated Negative Declaration (MND)</a:t>
            </a:r>
          </a:p>
        </p:txBody>
      </p:sp>
      <p:sp>
        <p:nvSpPr>
          <p:cNvPr id="3" name="Title 2"/>
          <p:cNvSpPr>
            <a:spLocks noGrp="1"/>
          </p:cNvSpPr>
          <p:nvPr>
            <p:ph type="title"/>
          </p:nvPr>
        </p:nvSpPr>
        <p:spPr/>
        <p:txBody>
          <a:bodyPr/>
          <a:lstStyle/>
          <a:p>
            <a:r>
              <a:rPr lang="en-US" dirty="0" smtClean="0"/>
              <a:t>REQUIRED APPROVALS</a:t>
            </a:r>
            <a:endParaRPr lang="en-US" dirty="0"/>
          </a:p>
        </p:txBody>
      </p:sp>
    </p:spTree>
    <p:extLst>
      <p:ext uri="{BB962C8B-B14F-4D97-AF65-F5344CB8AC3E}">
        <p14:creationId xmlns:p14="http://schemas.microsoft.com/office/powerpoint/2010/main" val="2801162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Myrtle &amp; Huntington</a:t>
            </a:r>
            <a:endParaRPr lang="en-US" dirty="0"/>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23241"/>
          <a:stretch/>
        </p:blipFill>
        <p:spPr>
          <a:xfrm>
            <a:off x="152400" y="2966477"/>
            <a:ext cx="4220570" cy="2049312"/>
          </a:xfrm>
          <a:prstGeom prst="rect">
            <a:avLst/>
          </a:prstGeom>
        </p:spPr>
      </p:pic>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r="5330"/>
          <a:stretch/>
        </p:blipFill>
        <p:spPr>
          <a:xfrm>
            <a:off x="4343400" y="2971725"/>
            <a:ext cx="4595884" cy="2044063"/>
          </a:xfrm>
          <a:prstGeom prst="rect">
            <a:avLst/>
          </a:prstGeom>
        </p:spPr>
      </p:pic>
    </p:spTree>
    <p:extLst>
      <p:ext uri="{BB962C8B-B14F-4D97-AF65-F5344CB8AC3E}">
        <p14:creationId xmlns:p14="http://schemas.microsoft.com/office/powerpoint/2010/main" val="2430708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Project Location</a:t>
            </a:r>
            <a:endParaRPr lang="en-US" dirty="0"/>
          </a:p>
        </p:txBody>
      </p:sp>
      <p:grpSp>
        <p:nvGrpSpPr>
          <p:cNvPr id="11" name="Group 10"/>
          <p:cNvGrpSpPr/>
          <p:nvPr/>
        </p:nvGrpSpPr>
        <p:grpSpPr>
          <a:xfrm>
            <a:off x="137160" y="1643379"/>
            <a:ext cx="8839200" cy="5029201"/>
            <a:chOff x="137160" y="1643379"/>
            <a:chExt cx="8839200" cy="5029201"/>
          </a:xfrm>
        </p:grpSpPr>
        <p:pic>
          <p:nvPicPr>
            <p:cNvPr id="12" name="Picture 11"/>
            <p:cNvPicPr>
              <a:picLocks noChangeAspect="1"/>
            </p:cNvPicPr>
            <p:nvPr/>
          </p:nvPicPr>
          <p:blipFill rotWithShape="1">
            <a:blip r:embed="rId3"/>
            <a:srcRect b="7809"/>
            <a:stretch/>
          </p:blipFill>
          <p:spPr>
            <a:xfrm>
              <a:off x="137160" y="1643379"/>
              <a:ext cx="8839200" cy="5029201"/>
            </a:xfrm>
            <a:prstGeom prst="rect">
              <a:avLst/>
            </a:prstGeom>
          </p:spPr>
        </p:pic>
        <p:grpSp>
          <p:nvGrpSpPr>
            <p:cNvPr id="13" name="Group 12"/>
            <p:cNvGrpSpPr/>
            <p:nvPr/>
          </p:nvGrpSpPr>
          <p:grpSpPr>
            <a:xfrm>
              <a:off x="8169377" y="5772325"/>
              <a:ext cx="457200" cy="685800"/>
              <a:chOff x="309694" y="5486400"/>
              <a:chExt cx="457200" cy="685800"/>
            </a:xfrm>
          </p:grpSpPr>
          <p:sp>
            <p:nvSpPr>
              <p:cNvPr id="22" name="Right Arrow 21"/>
              <p:cNvSpPr/>
              <p:nvPr/>
            </p:nvSpPr>
            <p:spPr>
              <a:xfrm rot="16200000">
                <a:off x="195394" y="5600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85894" y="5743958"/>
                <a:ext cx="152400" cy="369332"/>
              </a:xfrm>
              <a:prstGeom prst="rect">
                <a:avLst/>
              </a:prstGeom>
              <a:noFill/>
            </p:spPr>
            <p:txBody>
              <a:bodyPr wrap="square" rtlCol="0">
                <a:spAutoFit/>
              </a:bodyPr>
              <a:lstStyle/>
              <a:p>
                <a:r>
                  <a:rPr lang="en-US" dirty="0" smtClean="0"/>
                  <a:t>N</a:t>
                </a:r>
                <a:endParaRPr lang="en-US" b="1" dirty="0">
                  <a:latin typeface="Franklin Gothic Heavy" panose="020B0903020102020204" pitchFamily="34" charset="0"/>
                </a:endParaRPr>
              </a:p>
            </p:txBody>
          </p:sp>
        </p:grpSp>
        <p:pic>
          <p:nvPicPr>
            <p:cNvPr id="14" name="Picture 13"/>
            <p:cNvPicPr>
              <a:picLocks noChangeAspect="1"/>
            </p:cNvPicPr>
            <p:nvPr/>
          </p:nvPicPr>
          <p:blipFill>
            <a:blip r:embed="rId4"/>
            <a:stretch>
              <a:fillRect/>
            </a:stretch>
          </p:blipFill>
          <p:spPr>
            <a:xfrm>
              <a:off x="5013960" y="2616200"/>
              <a:ext cx="2066925" cy="425804"/>
            </a:xfrm>
            <a:prstGeom prst="rect">
              <a:avLst/>
            </a:prstGeom>
          </p:spPr>
        </p:pic>
        <p:pic>
          <p:nvPicPr>
            <p:cNvPr id="15" name="Picture 14"/>
            <p:cNvPicPr>
              <a:picLocks noChangeAspect="1"/>
            </p:cNvPicPr>
            <p:nvPr/>
          </p:nvPicPr>
          <p:blipFill>
            <a:blip r:embed="rId5"/>
            <a:stretch>
              <a:fillRect/>
            </a:stretch>
          </p:blipFill>
          <p:spPr>
            <a:xfrm>
              <a:off x="7376160" y="4673600"/>
              <a:ext cx="387554" cy="1736989"/>
            </a:xfrm>
            <a:prstGeom prst="rect">
              <a:avLst/>
            </a:prstGeom>
          </p:spPr>
        </p:pic>
        <p:pic>
          <p:nvPicPr>
            <p:cNvPr id="16" name="Picture 15"/>
            <p:cNvPicPr>
              <a:picLocks noChangeAspect="1"/>
            </p:cNvPicPr>
            <p:nvPr/>
          </p:nvPicPr>
          <p:blipFill>
            <a:blip r:embed="rId6"/>
            <a:stretch>
              <a:fillRect/>
            </a:stretch>
          </p:blipFill>
          <p:spPr>
            <a:xfrm>
              <a:off x="518160" y="4445000"/>
              <a:ext cx="381000" cy="2013125"/>
            </a:xfrm>
            <a:prstGeom prst="rect">
              <a:avLst/>
            </a:prstGeom>
          </p:spPr>
        </p:pic>
        <p:cxnSp>
          <p:nvCxnSpPr>
            <p:cNvPr id="17" name="Straight Connector 16"/>
            <p:cNvCxnSpPr/>
            <p:nvPr/>
          </p:nvCxnSpPr>
          <p:spPr>
            <a:xfrm>
              <a:off x="2956560" y="3337560"/>
              <a:ext cx="0" cy="171196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83940" y="3337560"/>
              <a:ext cx="25400" cy="1717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32960" y="3357880"/>
              <a:ext cx="5080" cy="169672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74360" y="3296920"/>
              <a:ext cx="20321" cy="172212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94681" y="4419600"/>
              <a:ext cx="1508759" cy="2013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8598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The Cross Roads District</a:t>
            </a:r>
            <a:endParaRPr lang="en-US" dirty="0"/>
          </a:p>
        </p:txBody>
      </p:sp>
      <p:grpSp>
        <p:nvGrpSpPr>
          <p:cNvPr id="44" name="Group 43"/>
          <p:cNvGrpSpPr/>
          <p:nvPr/>
        </p:nvGrpSpPr>
        <p:grpSpPr>
          <a:xfrm>
            <a:off x="304800" y="2590800"/>
            <a:ext cx="8839200" cy="4086037"/>
            <a:chOff x="167640" y="2558603"/>
            <a:chExt cx="8992925" cy="4162237"/>
          </a:xfrm>
        </p:grpSpPr>
        <p:sp>
          <p:nvSpPr>
            <p:cNvPr id="10" name="Rectangle 9"/>
            <p:cNvSpPr/>
            <p:nvPr/>
          </p:nvSpPr>
          <p:spPr>
            <a:xfrm>
              <a:off x="5440680" y="2558603"/>
              <a:ext cx="3581400" cy="416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11060" t="-11" r="304" b="15898"/>
            <a:stretch/>
          </p:blipFill>
          <p:spPr>
            <a:xfrm>
              <a:off x="167640" y="2666503"/>
              <a:ext cx="5943600" cy="4039096"/>
            </a:xfrm>
            <a:prstGeom prst="rect">
              <a:avLst/>
            </a:prstGeom>
            <a:ln w="47625" cmpd="sng">
              <a:solidFill>
                <a:schemeClr val="tx1"/>
              </a:solidFill>
            </a:ln>
          </p:spPr>
        </p:pic>
        <p:grpSp>
          <p:nvGrpSpPr>
            <p:cNvPr id="6" name="Group 5"/>
            <p:cNvGrpSpPr/>
            <p:nvPr/>
          </p:nvGrpSpPr>
          <p:grpSpPr>
            <a:xfrm>
              <a:off x="320040" y="3655066"/>
              <a:ext cx="4199558" cy="2341370"/>
              <a:chOff x="320040" y="2667629"/>
              <a:chExt cx="4199558" cy="2341370"/>
            </a:xfrm>
          </p:grpSpPr>
          <p:cxnSp>
            <p:nvCxnSpPr>
              <p:cNvPr id="13" name="Straight Connector 12"/>
              <p:cNvCxnSpPr/>
              <p:nvPr/>
            </p:nvCxnSpPr>
            <p:spPr>
              <a:xfrm>
                <a:off x="1539240" y="2669666"/>
                <a:ext cx="0" cy="18288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58640" y="2669666"/>
                <a:ext cx="11410" cy="91725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11040" y="3584066"/>
                <a:ext cx="0" cy="6858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539240" y="2667629"/>
                <a:ext cx="2830810" cy="1039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539240" y="4481759"/>
                <a:ext cx="1383417" cy="614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22657" y="4248119"/>
                <a:ext cx="1596941" cy="614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8640" y="3579889"/>
                <a:ext cx="160958" cy="417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906561" y="4231147"/>
                <a:ext cx="1427" cy="267319"/>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rotWithShape="1">
              <a:blip r:embed="rId4"/>
              <a:srcRect l="-189" t="20000" r="1655"/>
              <a:stretch/>
            </p:blipFill>
            <p:spPr>
              <a:xfrm>
                <a:off x="320040" y="4733241"/>
                <a:ext cx="1367945" cy="275758"/>
              </a:xfrm>
              <a:prstGeom prst="rect">
                <a:avLst/>
              </a:prstGeom>
              <a:ln w="41275">
                <a:solidFill>
                  <a:schemeClr val="tx1"/>
                </a:solidFill>
              </a:ln>
            </p:spPr>
          </p:pic>
          <p:cxnSp>
            <p:nvCxnSpPr>
              <p:cNvPr id="33" name="Straight Arrow Connector 32"/>
              <p:cNvCxnSpPr/>
              <p:nvPr/>
            </p:nvCxnSpPr>
            <p:spPr>
              <a:xfrm flipV="1">
                <a:off x="1680231" y="4003166"/>
                <a:ext cx="424804" cy="647700"/>
              </a:xfrm>
              <a:prstGeom prst="straightConnector1">
                <a:avLst/>
              </a:prstGeom>
              <a:ln w="793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6925604" y="3962400"/>
              <a:ext cx="2157436" cy="646331"/>
            </a:xfrm>
            <a:prstGeom prst="rect">
              <a:avLst/>
            </a:prstGeom>
            <a:solidFill>
              <a:schemeClr val="bg1"/>
            </a:solidFill>
            <a:ln>
              <a:solidFill>
                <a:schemeClr val="bg1"/>
              </a:solidFill>
            </a:ln>
          </p:spPr>
          <p:txBody>
            <a:bodyPr wrap="square" rtlCol="0">
              <a:spAutoFit/>
            </a:bodyPr>
            <a:lstStyle/>
            <a:p>
              <a:r>
                <a:rPr lang="en-US" sz="2000" b="1" dirty="0" smtClean="0"/>
                <a:t>BE</a:t>
              </a:r>
              <a:r>
                <a:rPr lang="en-US" sz="1600" b="1" dirty="0" smtClean="0"/>
                <a:t> (Business Enterprise)</a:t>
              </a:r>
              <a:endParaRPr lang="en-US" sz="1600" b="1" dirty="0"/>
            </a:p>
          </p:txBody>
        </p:sp>
        <p:sp>
          <p:nvSpPr>
            <p:cNvPr id="39" name="TextBox 38"/>
            <p:cNvSpPr txBox="1"/>
            <p:nvPr/>
          </p:nvSpPr>
          <p:spPr>
            <a:xfrm>
              <a:off x="6925603" y="4715063"/>
              <a:ext cx="2065997" cy="1138773"/>
            </a:xfrm>
            <a:prstGeom prst="rect">
              <a:avLst/>
            </a:prstGeom>
            <a:solidFill>
              <a:schemeClr val="bg1"/>
            </a:solidFill>
            <a:ln>
              <a:solidFill>
                <a:schemeClr val="bg1"/>
              </a:solidFill>
            </a:ln>
          </p:spPr>
          <p:txBody>
            <a:bodyPr wrap="square" rtlCol="0">
              <a:spAutoFit/>
            </a:bodyPr>
            <a:lstStyle/>
            <a:p>
              <a:r>
                <a:rPr lang="en-US" sz="2000" b="1" dirty="0" smtClean="0"/>
                <a:t>O/RD/LM </a:t>
              </a:r>
              <a:r>
                <a:rPr lang="en-US" sz="1600" b="1" dirty="0" smtClean="0"/>
                <a:t>(Office/Research and Development/</a:t>
              </a:r>
            </a:p>
            <a:p>
              <a:r>
                <a:rPr lang="en-US" sz="1600" b="1" dirty="0" smtClean="0"/>
                <a:t>Light Manufacturing) </a:t>
              </a:r>
              <a:endParaRPr lang="en-US" sz="1600" b="1" dirty="0"/>
            </a:p>
          </p:txBody>
        </p:sp>
        <p:sp>
          <p:nvSpPr>
            <p:cNvPr id="40" name="TextBox 39"/>
            <p:cNvSpPr txBox="1"/>
            <p:nvPr/>
          </p:nvSpPr>
          <p:spPr>
            <a:xfrm>
              <a:off x="7086946" y="6045122"/>
              <a:ext cx="2073619" cy="400110"/>
            </a:xfrm>
            <a:prstGeom prst="rect">
              <a:avLst/>
            </a:prstGeom>
            <a:solidFill>
              <a:schemeClr val="bg1"/>
            </a:solidFill>
            <a:ln>
              <a:solidFill>
                <a:schemeClr val="bg1"/>
              </a:solidFill>
            </a:ln>
          </p:spPr>
          <p:txBody>
            <a:bodyPr wrap="square" rtlCol="0">
              <a:spAutoFit/>
            </a:bodyPr>
            <a:lstStyle/>
            <a:p>
              <a:r>
                <a:rPr lang="en-US" sz="2000" b="1" dirty="0" smtClean="0"/>
                <a:t>BE to O/RD/LM</a:t>
              </a:r>
              <a:r>
                <a:rPr lang="en-US" sz="1600" b="1" dirty="0" smtClean="0"/>
                <a:t> </a:t>
              </a:r>
              <a:endParaRPr lang="en-US" sz="1600" b="1" dirty="0"/>
            </a:p>
          </p:txBody>
        </p:sp>
        <p:pic>
          <p:nvPicPr>
            <p:cNvPr id="12" name="Picture 11"/>
            <p:cNvPicPr>
              <a:picLocks noChangeAspect="1"/>
            </p:cNvPicPr>
            <p:nvPr/>
          </p:nvPicPr>
          <p:blipFill>
            <a:blip r:embed="rId5"/>
            <a:stretch>
              <a:fillRect/>
            </a:stretch>
          </p:blipFill>
          <p:spPr>
            <a:xfrm>
              <a:off x="6286192" y="4091573"/>
              <a:ext cx="542925" cy="400050"/>
            </a:xfrm>
            <a:prstGeom prst="rect">
              <a:avLst/>
            </a:prstGeom>
            <a:solidFill>
              <a:schemeClr val="tx1"/>
            </a:solidFill>
            <a:ln w="25400">
              <a:solidFill>
                <a:schemeClr val="tx1"/>
              </a:solidFill>
            </a:ln>
          </p:spPr>
        </p:pic>
        <p:pic>
          <p:nvPicPr>
            <p:cNvPr id="42" name="Picture 41"/>
            <p:cNvPicPr>
              <a:picLocks noChangeAspect="1"/>
            </p:cNvPicPr>
            <p:nvPr/>
          </p:nvPicPr>
          <p:blipFill>
            <a:blip r:embed="rId6"/>
            <a:stretch>
              <a:fillRect/>
            </a:stretch>
          </p:blipFill>
          <p:spPr>
            <a:xfrm>
              <a:off x="6286192" y="4897848"/>
              <a:ext cx="575231" cy="388280"/>
            </a:xfrm>
            <a:prstGeom prst="rect">
              <a:avLst/>
            </a:prstGeom>
            <a:solidFill>
              <a:schemeClr val="tx1"/>
            </a:solidFill>
            <a:ln w="25400">
              <a:solidFill>
                <a:schemeClr val="tx1"/>
              </a:solidFill>
            </a:ln>
          </p:spPr>
        </p:pic>
      </p:grpSp>
      <p:sp>
        <p:nvSpPr>
          <p:cNvPr id="43" name="Rectangle 42"/>
          <p:cNvSpPr/>
          <p:nvPr/>
        </p:nvSpPr>
        <p:spPr>
          <a:xfrm>
            <a:off x="76200" y="1610473"/>
            <a:ext cx="8991600" cy="103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0" y="1629776"/>
            <a:ext cx="9144000" cy="646331"/>
          </a:xfrm>
          <a:prstGeom prst="rect">
            <a:avLst/>
          </a:prstGeom>
          <a:noFill/>
        </p:spPr>
        <p:txBody>
          <a:bodyPr wrap="square" rtlCol="0">
            <a:spAutoFit/>
          </a:bodyPr>
          <a:lstStyle/>
          <a:p>
            <a:pPr algn="ctr"/>
            <a:r>
              <a:rPr lang="en-US" sz="3600" b="1" dirty="0" smtClean="0"/>
              <a:t>Land Use and Zone Designations</a:t>
            </a:r>
            <a:endParaRPr lang="en-US" sz="3600" b="1" dirty="0"/>
          </a:p>
        </p:txBody>
      </p:sp>
      <p:pic>
        <p:nvPicPr>
          <p:cNvPr id="46" name="Picture 45"/>
          <p:cNvPicPr>
            <a:picLocks noChangeAspect="1"/>
          </p:cNvPicPr>
          <p:nvPr/>
        </p:nvPicPr>
        <p:blipFill>
          <a:blip r:embed="rId7"/>
          <a:stretch>
            <a:fillRect/>
          </a:stretch>
        </p:blipFill>
        <p:spPr>
          <a:xfrm>
            <a:off x="6249911" y="2676405"/>
            <a:ext cx="2894089" cy="2956216"/>
          </a:xfrm>
          <a:prstGeom prst="rect">
            <a:avLst/>
          </a:prstGeom>
        </p:spPr>
      </p:pic>
      <p:pic>
        <p:nvPicPr>
          <p:cNvPr id="48" name="Picture 47"/>
          <p:cNvPicPr>
            <a:picLocks noChangeAspect="1"/>
          </p:cNvPicPr>
          <p:nvPr/>
        </p:nvPicPr>
        <p:blipFill>
          <a:blip r:embed="rId8"/>
          <a:stretch>
            <a:fillRect/>
          </a:stretch>
        </p:blipFill>
        <p:spPr>
          <a:xfrm>
            <a:off x="6324600" y="6042250"/>
            <a:ext cx="663267" cy="457230"/>
          </a:xfrm>
          <a:prstGeom prst="rect">
            <a:avLst/>
          </a:prstGeom>
          <a:ln w="41275">
            <a:solidFill>
              <a:srgbClr val="DED751"/>
            </a:solidFill>
          </a:ln>
        </p:spPr>
      </p:pic>
      <p:sp>
        <p:nvSpPr>
          <p:cNvPr id="50" name="Rectangle 49"/>
          <p:cNvSpPr/>
          <p:nvPr/>
        </p:nvSpPr>
        <p:spPr>
          <a:xfrm>
            <a:off x="91440" y="2590800"/>
            <a:ext cx="152400" cy="419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339068" y="5624295"/>
            <a:ext cx="2638855" cy="240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7135" y="3426023"/>
            <a:ext cx="1485065" cy="307777"/>
          </a:xfrm>
          <a:prstGeom prst="rect">
            <a:avLst/>
          </a:prstGeom>
          <a:noFill/>
        </p:spPr>
        <p:txBody>
          <a:bodyPr wrap="square" rtlCol="0">
            <a:spAutoFit/>
          </a:bodyPr>
          <a:lstStyle/>
          <a:p>
            <a:r>
              <a:rPr lang="en-US" sz="1400" b="1" dirty="0" smtClean="0">
                <a:solidFill>
                  <a:schemeClr val="bg1"/>
                </a:solidFill>
              </a:rPr>
              <a:t>W Maple Ave</a:t>
            </a:r>
            <a:endParaRPr lang="en-US" sz="1400" b="1" dirty="0">
              <a:solidFill>
                <a:schemeClr val="bg1"/>
              </a:solidFill>
            </a:endParaRPr>
          </a:p>
        </p:txBody>
      </p:sp>
      <p:sp>
        <p:nvSpPr>
          <p:cNvPr id="29" name="TextBox 28"/>
          <p:cNvSpPr txBox="1"/>
          <p:nvPr/>
        </p:nvSpPr>
        <p:spPr>
          <a:xfrm>
            <a:off x="4001335" y="3393896"/>
            <a:ext cx="1485065" cy="307777"/>
          </a:xfrm>
          <a:prstGeom prst="rect">
            <a:avLst/>
          </a:prstGeom>
          <a:noFill/>
        </p:spPr>
        <p:txBody>
          <a:bodyPr wrap="square" rtlCol="0">
            <a:spAutoFit/>
          </a:bodyPr>
          <a:lstStyle/>
          <a:p>
            <a:r>
              <a:rPr lang="en-US" sz="1400" b="1" dirty="0" smtClean="0">
                <a:solidFill>
                  <a:schemeClr val="bg1"/>
                </a:solidFill>
              </a:rPr>
              <a:t>E Maple Ave</a:t>
            </a:r>
            <a:endParaRPr lang="en-US" sz="1400" b="1" dirty="0">
              <a:solidFill>
                <a:schemeClr val="bg1"/>
              </a:solidFill>
            </a:endParaRPr>
          </a:p>
        </p:txBody>
      </p:sp>
      <p:sp>
        <p:nvSpPr>
          <p:cNvPr id="30" name="TextBox 29"/>
          <p:cNvSpPr txBox="1"/>
          <p:nvPr/>
        </p:nvSpPr>
        <p:spPr>
          <a:xfrm rot="16200000">
            <a:off x="792003" y="4309209"/>
            <a:ext cx="1485065" cy="307777"/>
          </a:xfrm>
          <a:prstGeom prst="rect">
            <a:avLst/>
          </a:prstGeom>
          <a:noFill/>
        </p:spPr>
        <p:txBody>
          <a:bodyPr wrap="square" rtlCol="0">
            <a:spAutoFit/>
          </a:bodyPr>
          <a:lstStyle/>
          <a:p>
            <a:r>
              <a:rPr lang="en-US" sz="1400" b="1" dirty="0" smtClean="0">
                <a:solidFill>
                  <a:schemeClr val="bg1"/>
                </a:solidFill>
              </a:rPr>
              <a:t>Primrose Ave</a:t>
            </a:r>
            <a:endParaRPr lang="en-US" sz="1400" b="1" dirty="0">
              <a:solidFill>
                <a:schemeClr val="bg1"/>
              </a:solidFill>
            </a:endParaRPr>
          </a:p>
        </p:txBody>
      </p:sp>
      <p:sp>
        <p:nvSpPr>
          <p:cNvPr id="31" name="TextBox 30"/>
          <p:cNvSpPr txBox="1"/>
          <p:nvPr/>
        </p:nvSpPr>
        <p:spPr>
          <a:xfrm rot="16200000">
            <a:off x="3900793" y="4439246"/>
            <a:ext cx="1485065" cy="307777"/>
          </a:xfrm>
          <a:prstGeom prst="rect">
            <a:avLst/>
          </a:prstGeom>
          <a:noFill/>
        </p:spPr>
        <p:txBody>
          <a:bodyPr wrap="square" rtlCol="0">
            <a:spAutoFit/>
          </a:bodyPr>
          <a:lstStyle/>
          <a:p>
            <a:r>
              <a:rPr lang="en-US" sz="1400" b="1" dirty="0" smtClean="0">
                <a:solidFill>
                  <a:schemeClr val="bg1"/>
                </a:solidFill>
              </a:rPr>
              <a:t>S Ivy Ave</a:t>
            </a:r>
            <a:endParaRPr lang="en-US" sz="1400" b="1" dirty="0">
              <a:solidFill>
                <a:schemeClr val="bg1"/>
              </a:solidFill>
            </a:endParaRPr>
          </a:p>
        </p:txBody>
      </p:sp>
      <p:sp>
        <p:nvSpPr>
          <p:cNvPr id="34" name="TextBox 33"/>
          <p:cNvSpPr txBox="1"/>
          <p:nvPr/>
        </p:nvSpPr>
        <p:spPr>
          <a:xfrm>
            <a:off x="1860116" y="5423604"/>
            <a:ext cx="1485065" cy="307777"/>
          </a:xfrm>
          <a:prstGeom prst="rect">
            <a:avLst/>
          </a:prstGeom>
          <a:noFill/>
        </p:spPr>
        <p:txBody>
          <a:bodyPr wrap="square" rtlCol="0">
            <a:spAutoFit/>
          </a:bodyPr>
          <a:lstStyle/>
          <a:p>
            <a:r>
              <a:rPr lang="en-US" sz="1400" b="1" dirty="0" smtClean="0">
                <a:solidFill>
                  <a:schemeClr val="bg1"/>
                </a:solidFill>
              </a:rPr>
              <a:t>Cypress Ave</a:t>
            </a:r>
            <a:endParaRPr lang="en-US" sz="1400" b="1" dirty="0">
              <a:solidFill>
                <a:schemeClr val="bg1"/>
              </a:solidFill>
            </a:endParaRPr>
          </a:p>
        </p:txBody>
      </p:sp>
    </p:spTree>
    <p:extLst>
      <p:ext uri="{BB962C8B-B14F-4D97-AF65-F5344CB8AC3E}">
        <p14:creationId xmlns:p14="http://schemas.microsoft.com/office/powerpoint/2010/main" val="1754681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dirty="0" smtClean="0">
                <a:latin typeface="Montserrat"/>
                <a:ea typeface="Times New Roman"/>
                <a:cs typeface="Tahoma"/>
              </a:rPr>
              <a:t>Existing Neighborhood Context</a:t>
            </a:r>
            <a:endParaRPr lang="en-US" dirty="0"/>
          </a:p>
        </p:txBody>
      </p:sp>
      <p:pic>
        <p:nvPicPr>
          <p:cNvPr id="7" name="Picture 6"/>
          <p:cNvPicPr>
            <a:picLocks noChangeAspect="1"/>
          </p:cNvPicPr>
          <p:nvPr/>
        </p:nvPicPr>
        <p:blipFill rotWithShape="1">
          <a:blip r:embed="rId3"/>
          <a:srcRect t="-97" b="5524"/>
          <a:stretch/>
        </p:blipFill>
        <p:spPr>
          <a:xfrm>
            <a:off x="762000" y="1676400"/>
            <a:ext cx="7620000" cy="4958090"/>
          </a:xfrm>
          <a:prstGeom prst="rect">
            <a:avLst/>
          </a:prstGeom>
        </p:spPr>
      </p:pic>
      <p:sp>
        <p:nvSpPr>
          <p:cNvPr id="8" name="TextBox 7"/>
          <p:cNvSpPr txBox="1"/>
          <p:nvPr/>
        </p:nvSpPr>
        <p:spPr>
          <a:xfrm>
            <a:off x="3701534" y="2454441"/>
            <a:ext cx="3276600" cy="369332"/>
          </a:xfrm>
          <a:prstGeom prst="rect">
            <a:avLst/>
          </a:prstGeom>
          <a:noFill/>
        </p:spPr>
        <p:txBody>
          <a:bodyPr wrap="square" rtlCol="0">
            <a:spAutoFit/>
          </a:bodyPr>
          <a:lstStyle/>
          <a:p>
            <a:r>
              <a:rPr lang="en-US" b="1" dirty="0" smtClean="0"/>
              <a:t>West Huntington Drive</a:t>
            </a:r>
            <a:endParaRPr lang="en-US" b="1" dirty="0"/>
          </a:p>
        </p:txBody>
      </p:sp>
      <p:sp>
        <p:nvSpPr>
          <p:cNvPr id="9" name="TextBox 8"/>
          <p:cNvSpPr txBox="1"/>
          <p:nvPr/>
        </p:nvSpPr>
        <p:spPr>
          <a:xfrm rot="4299552">
            <a:off x="5339834" y="4128319"/>
            <a:ext cx="3276600" cy="369332"/>
          </a:xfrm>
          <a:prstGeom prst="rect">
            <a:avLst/>
          </a:prstGeom>
          <a:noFill/>
        </p:spPr>
        <p:txBody>
          <a:bodyPr wrap="square" rtlCol="0">
            <a:spAutoFit/>
          </a:bodyPr>
          <a:lstStyle/>
          <a:p>
            <a:r>
              <a:rPr lang="en-US" b="1" dirty="0" smtClean="0">
                <a:latin typeface="+mj-lt"/>
              </a:rPr>
              <a:t>S Myrtle Avenue</a:t>
            </a:r>
            <a:endParaRPr lang="en-US" b="1" dirty="0">
              <a:latin typeface="+mj-lt"/>
            </a:endParaRPr>
          </a:p>
        </p:txBody>
      </p:sp>
      <p:cxnSp>
        <p:nvCxnSpPr>
          <p:cNvPr id="11" name="Straight Connector 10"/>
          <p:cNvCxnSpPr/>
          <p:nvPr/>
        </p:nvCxnSpPr>
        <p:spPr>
          <a:xfrm>
            <a:off x="2209800" y="3048000"/>
            <a:ext cx="0" cy="1107445"/>
          </a:xfrm>
          <a:prstGeom prst="line">
            <a:avLst/>
          </a:prstGeom>
          <a:ln w="57150">
            <a:solidFill>
              <a:srgbClr val="FFC000"/>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72200" y="2971800"/>
            <a:ext cx="304800" cy="1066800"/>
          </a:xfrm>
          <a:prstGeom prst="line">
            <a:avLst/>
          </a:prstGeom>
          <a:ln w="57150">
            <a:solidFill>
              <a:srgbClr val="FFC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86000" y="2971800"/>
            <a:ext cx="3886200" cy="76200"/>
          </a:xfrm>
          <a:prstGeom prst="line">
            <a:avLst/>
          </a:prstGeom>
          <a:ln w="57150">
            <a:solidFill>
              <a:srgbClr val="FFC000"/>
            </a:solidFill>
            <a:prstDash val="dash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286000" y="4038600"/>
            <a:ext cx="4191000" cy="65767"/>
          </a:xfrm>
          <a:prstGeom prst="line">
            <a:avLst/>
          </a:prstGeom>
          <a:ln w="57150">
            <a:solidFill>
              <a:srgbClr val="FFC000"/>
            </a:solidFill>
            <a:prstDash val="dash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00200" y="6019800"/>
            <a:ext cx="3276600" cy="369332"/>
          </a:xfrm>
          <a:prstGeom prst="rect">
            <a:avLst/>
          </a:prstGeom>
          <a:noFill/>
        </p:spPr>
        <p:txBody>
          <a:bodyPr wrap="square" rtlCol="0">
            <a:spAutoFit/>
          </a:bodyPr>
          <a:lstStyle/>
          <a:p>
            <a:r>
              <a:rPr lang="en-US" dirty="0" smtClean="0">
                <a:latin typeface="+mj-lt"/>
              </a:rPr>
              <a:t>W</a:t>
            </a:r>
            <a:r>
              <a:rPr lang="en-US" b="1" dirty="0" smtClean="0">
                <a:latin typeface="+mj-lt"/>
              </a:rPr>
              <a:t> </a:t>
            </a:r>
            <a:r>
              <a:rPr lang="en-US" b="1" dirty="0"/>
              <a:t>Cypress</a:t>
            </a:r>
            <a:r>
              <a:rPr lang="en-US" b="1" dirty="0" smtClean="0">
                <a:latin typeface="+mj-lt"/>
              </a:rPr>
              <a:t> Avenue</a:t>
            </a:r>
            <a:endParaRPr lang="en-US" b="1" dirty="0">
              <a:latin typeface="+mj-lt"/>
            </a:endParaRPr>
          </a:p>
        </p:txBody>
      </p:sp>
      <p:sp>
        <p:nvSpPr>
          <p:cNvPr id="20" name="TextBox 19"/>
          <p:cNvSpPr txBox="1"/>
          <p:nvPr/>
        </p:nvSpPr>
        <p:spPr>
          <a:xfrm>
            <a:off x="762000" y="3702151"/>
            <a:ext cx="1066800" cy="369332"/>
          </a:xfrm>
          <a:prstGeom prst="rect">
            <a:avLst/>
          </a:prstGeom>
          <a:solidFill>
            <a:schemeClr val="bg1">
              <a:alpha val="36000"/>
            </a:schemeClr>
          </a:solidFill>
        </p:spPr>
        <p:txBody>
          <a:bodyPr wrap="square" rtlCol="0">
            <a:spAutoFit/>
          </a:bodyPr>
          <a:lstStyle/>
          <a:p>
            <a:r>
              <a:rPr lang="en-US" b="1" dirty="0" smtClean="0"/>
              <a:t>Taco Bell</a:t>
            </a:r>
            <a:endParaRPr lang="en-US" b="1" dirty="0"/>
          </a:p>
        </p:txBody>
      </p:sp>
      <p:sp>
        <p:nvSpPr>
          <p:cNvPr id="23" name="TextBox 22"/>
          <p:cNvSpPr txBox="1"/>
          <p:nvPr/>
        </p:nvSpPr>
        <p:spPr>
          <a:xfrm>
            <a:off x="7270237" y="3463258"/>
            <a:ext cx="1035564" cy="646331"/>
          </a:xfrm>
          <a:prstGeom prst="rect">
            <a:avLst/>
          </a:prstGeom>
          <a:solidFill>
            <a:schemeClr val="bg1">
              <a:alpha val="36000"/>
            </a:schemeClr>
          </a:solidFill>
        </p:spPr>
        <p:txBody>
          <a:bodyPr wrap="square" rtlCol="0">
            <a:spAutoFit/>
          </a:bodyPr>
          <a:lstStyle/>
          <a:p>
            <a:r>
              <a:rPr lang="en-US" b="1" dirty="0" smtClean="0"/>
              <a:t>Citizens Bank</a:t>
            </a:r>
            <a:endParaRPr lang="en-US" b="1" dirty="0"/>
          </a:p>
        </p:txBody>
      </p:sp>
      <p:sp>
        <p:nvSpPr>
          <p:cNvPr id="26" name="TextBox 25"/>
          <p:cNvSpPr txBox="1"/>
          <p:nvPr/>
        </p:nvSpPr>
        <p:spPr>
          <a:xfrm>
            <a:off x="6894982" y="1779457"/>
            <a:ext cx="1639418" cy="369332"/>
          </a:xfrm>
          <a:prstGeom prst="rect">
            <a:avLst/>
          </a:prstGeom>
          <a:solidFill>
            <a:schemeClr val="bg1">
              <a:alpha val="36000"/>
            </a:schemeClr>
          </a:solidFill>
        </p:spPr>
        <p:txBody>
          <a:bodyPr wrap="square" rtlCol="0">
            <a:spAutoFit/>
          </a:bodyPr>
          <a:lstStyle/>
          <a:p>
            <a:r>
              <a:rPr lang="en-US" b="1" dirty="0" smtClean="0"/>
              <a:t>WorelyParsons</a:t>
            </a:r>
            <a:endParaRPr lang="en-US" b="1" dirty="0"/>
          </a:p>
        </p:txBody>
      </p:sp>
      <p:sp>
        <p:nvSpPr>
          <p:cNvPr id="27" name="TextBox 26"/>
          <p:cNvSpPr txBox="1"/>
          <p:nvPr/>
        </p:nvSpPr>
        <p:spPr>
          <a:xfrm>
            <a:off x="3962400" y="1788395"/>
            <a:ext cx="1639418" cy="369332"/>
          </a:xfrm>
          <a:prstGeom prst="rect">
            <a:avLst/>
          </a:prstGeom>
          <a:solidFill>
            <a:schemeClr val="bg1">
              <a:alpha val="36000"/>
            </a:schemeClr>
          </a:solidFill>
        </p:spPr>
        <p:txBody>
          <a:bodyPr wrap="square" rtlCol="0">
            <a:spAutoFit/>
          </a:bodyPr>
          <a:lstStyle/>
          <a:p>
            <a:r>
              <a:rPr lang="en-US" b="1" dirty="0" smtClean="0"/>
              <a:t>WorelyParsons</a:t>
            </a:r>
            <a:endParaRPr lang="en-US" b="1" dirty="0"/>
          </a:p>
        </p:txBody>
      </p:sp>
      <p:sp>
        <p:nvSpPr>
          <p:cNvPr id="28" name="TextBox 27"/>
          <p:cNvSpPr txBox="1"/>
          <p:nvPr/>
        </p:nvSpPr>
        <p:spPr>
          <a:xfrm>
            <a:off x="5363352" y="4815430"/>
            <a:ext cx="1639418" cy="369332"/>
          </a:xfrm>
          <a:prstGeom prst="rect">
            <a:avLst/>
          </a:prstGeom>
          <a:solidFill>
            <a:schemeClr val="bg1">
              <a:alpha val="36000"/>
            </a:schemeClr>
          </a:solidFill>
        </p:spPr>
        <p:txBody>
          <a:bodyPr wrap="square" rtlCol="0">
            <a:spAutoFit/>
          </a:bodyPr>
          <a:lstStyle/>
          <a:p>
            <a:r>
              <a:rPr lang="en-US" b="1" dirty="0" smtClean="0"/>
              <a:t>Hitch Depot</a:t>
            </a:r>
            <a:endParaRPr lang="en-US" b="1" dirty="0"/>
          </a:p>
        </p:txBody>
      </p:sp>
    </p:spTree>
    <p:extLst>
      <p:ext uri="{BB962C8B-B14F-4D97-AF65-F5344CB8AC3E}">
        <p14:creationId xmlns:p14="http://schemas.microsoft.com/office/powerpoint/2010/main" val="2008673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52400" y="355847"/>
            <a:ext cx="8839200" cy="1054394"/>
          </a:xfrm>
        </p:spPr>
        <p:txBody>
          <a:bodyPr/>
          <a:lstStyle/>
          <a:p>
            <a:pPr marL="45720" indent="0">
              <a:spcBef>
                <a:spcPct val="50000"/>
              </a:spcBef>
              <a:defRPr/>
            </a:pPr>
            <a:r>
              <a:rPr lang="en-US" b="1" dirty="0" smtClean="0">
                <a:latin typeface="Montserrat"/>
                <a:ea typeface="Times New Roman"/>
                <a:cs typeface="Tahoma"/>
              </a:rPr>
              <a:t>Existing Site</a:t>
            </a:r>
            <a:endParaRPr lang="en-US" dirty="0"/>
          </a:p>
        </p:txBody>
      </p:sp>
      <p:pic>
        <p:nvPicPr>
          <p:cNvPr id="6" name="Picture 5"/>
          <p:cNvPicPr>
            <a:picLocks noChangeAspect="1"/>
          </p:cNvPicPr>
          <p:nvPr/>
        </p:nvPicPr>
        <p:blipFill>
          <a:blip r:embed="rId3"/>
          <a:stretch>
            <a:fillRect/>
          </a:stretch>
        </p:blipFill>
        <p:spPr>
          <a:xfrm>
            <a:off x="932519" y="1676400"/>
            <a:ext cx="7297081" cy="4987128"/>
          </a:xfrm>
          <a:prstGeom prst="rect">
            <a:avLst/>
          </a:prstGeom>
          <a:ln w="28575">
            <a:solidFill>
              <a:schemeClr val="tx1"/>
            </a:solidFill>
          </a:ln>
        </p:spPr>
      </p:pic>
      <p:sp>
        <p:nvSpPr>
          <p:cNvPr id="11" name="TextBox 10"/>
          <p:cNvSpPr txBox="1"/>
          <p:nvPr/>
        </p:nvSpPr>
        <p:spPr>
          <a:xfrm>
            <a:off x="1371600" y="5791200"/>
            <a:ext cx="7772400" cy="584775"/>
          </a:xfrm>
          <a:prstGeom prst="rect">
            <a:avLst/>
          </a:prstGeom>
          <a:noFill/>
        </p:spPr>
        <p:txBody>
          <a:bodyPr wrap="square" rtlCol="0">
            <a:spAutoFit/>
          </a:bodyPr>
          <a:lstStyle/>
          <a:p>
            <a:r>
              <a:rPr lang="en-US" sz="3200" b="1" dirty="0" smtClean="0">
                <a:solidFill>
                  <a:schemeClr val="bg1"/>
                </a:solidFill>
                <a:latin typeface="Arial Black" panose="020B0A04020102020204" pitchFamily="34" charset="0"/>
              </a:rPr>
              <a:t>102 – 140 W Huntington Drive</a:t>
            </a:r>
            <a:endParaRPr lang="en-US" sz="32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353618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Gri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docProps/app.xml><?xml version="1.0" encoding="utf-8"?>
<Properties xmlns="http://schemas.openxmlformats.org/officeDocument/2006/extended-properties" xmlns:vt="http://schemas.openxmlformats.org/officeDocument/2006/docPropsVTypes">
  <Template/>
  <TotalTime>16478</TotalTime>
  <Words>3428</Words>
  <Application>Microsoft Office PowerPoint</Application>
  <PresentationFormat>On-screen Show (4:3)</PresentationFormat>
  <Paragraphs>344</Paragraphs>
  <Slides>33</Slides>
  <Notes>31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Arial Black</vt:lpstr>
      <vt:lpstr>Arial Rounded MT Bold</vt:lpstr>
      <vt:lpstr>Calibri</vt:lpstr>
      <vt:lpstr>Franklin Gothic Book</vt:lpstr>
      <vt:lpstr>Franklin Gothic Heavy</vt:lpstr>
      <vt:lpstr>Franklin Gothic Medium</vt:lpstr>
      <vt:lpstr>Montserrat</vt:lpstr>
      <vt:lpstr>Tahoma</vt:lpstr>
      <vt:lpstr>Times New Roman</vt:lpstr>
      <vt:lpstr>Wingdings</vt:lpstr>
      <vt:lpstr>Wingdings 2</vt:lpstr>
      <vt:lpstr>Grid</vt:lpstr>
      <vt:lpstr>PowerPoint Presentation</vt:lpstr>
      <vt:lpstr>General Plan – Planning Area</vt:lpstr>
      <vt:lpstr>Planning Commission</vt:lpstr>
      <vt:lpstr>REQUIRED APPROVALS</vt:lpstr>
      <vt:lpstr>Myrtle &amp; Huntington</vt:lpstr>
      <vt:lpstr>Project Location</vt:lpstr>
      <vt:lpstr>The Cross Roads District</vt:lpstr>
      <vt:lpstr>Existing Neighborhood Context</vt:lpstr>
      <vt:lpstr>Existing Site</vt:lpstr>
      <vt:lpstr>Existing Neighborhood Context</vt:lpstr>
      <vt:lpstr>Existing Neighborhood Context</vt:lpstr>
      <vt:lpstr>Existing Neighborhood Context</vt:lpstr>
      <vt:lpstr>Site Plan</vt:lpstr>
      <vt:lpstr>Parking – Minor exception</vt:lpstr>
      <vt:lpstr>Line of Sight </vt:lpstr>
      <vt:lpstr>Line of Sight </vt:lpstr>
      <vt:lpstr>Hotel Operation</vt:lpstr>
      <vt:lpstr>Floor Plan</vt:lpstr>
      <vt:lpstr>Exterior Elevations</vt:lpstr>
      <vt:lpstr>Exterior Elevations</vt:lpstr>
      <vt:lpstr>Exterior Elevations</vt:lpstr>
      <vt:lpstr>Exterior Elevations</vt:lpstr>
      <vt:lpstr>General Plan/Zoning Amendments</vt:lpstr>
      <vt:lpstr>Other REQESTED APPROVALS</vt:lpstr>
      <vt:lpstr>GPC – Offer to Dedicate</vt:lpstr>
      <vt:lpstr>Environmental Review</vt:lpstr>
      <vt:lpstr>Project Review</vt:lpstr>
      <vt:lpstr>TownePlace Suites</vt:lpstr>
      <vt:lpstr>PowerPoint Presentation</vt:lpstr>
      <vt:lpstr>Floor Plan</vt:lpstr>
      <vt:lpstr>Traffic Study (off-Site)</vt:lpstr>
      <vt:lpstr>Mitigation Monitoring and Reporting Program</vt:lpstr>
      <vt:lpstr>Mitigation Monitoring and Reporting Program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Planning = Good Places</dc:title>
  <dc:creator>Craig Jimenez</dc:creator>
  <cp:lastModifiedBy>Nancy Lee</cp:lastModifiedBy>
  <cp:revision>568</cp:revision>
  <cp:lastPrinted>2018-08-15T23:43:15Z</cp:lastPrinted>
  <dcterms:created xsi:type="dcterms:W3CDTF">2013-08-05T16:02:25Z</dcterms:created>
  <dcterms:modified xsi:type="dcterms:W3CDTF">2018-08-16T02:08:09Z</dcterms:modified>
</cp:coreProperties>
</file>