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9" r:id="rId1"/>
  </p:sldMasterIdLst>
  <p:notesMasterIdLst>
    <p:notesMasterId r:id="rId7"/>
  </p:notesMasterIdLst>
  <p:handoutMasterIdLst>
    <p:handoutMasterId r:id="rId8"/>
  </p:handoutMasterIdLst>
  <p:sldIdLst>
    <p:sldId id="599" r:id="rId2"/>
    <p:sldId id="600" r:id="rId3"/>
    <p:sldId id="601" r:id="rId4"/>
    <p:sldId id="602" r:id="rId5"/>
    <p:sldId id="445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Velarde" initials="CV" lastIdx="1" clrIdx="0">
    <p:extLst>
      <p:ext uri="{19B8F6BF-5375-455C-9EA6-DF929625EA0E}">
        <p15:presenceInfo xmlns:p15="http://schemas.microsoft.com/office/powerpoint/2012/main" userId="S-1-5-21-1051201590-888485320-1703228666-8425" providerId="AD"/>
      </p:ext>
    </p:extLst>
  </p:cmAuthor>
  <p:cmAuthor id="2" name="Sean Sullivan" initials="SS" lastIdx="8" clrIdx="1">
    <p:extLst>
      <p:ext uri="{19B8F6BF-5375-455C-9EA6-DF929625EA0E}">
        <p15:presenceInfo xmlns:p15="http://schemas.microsoft.com/office/powerpoint/2012/main" userId="Sean Sulliv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C1AC"/>
    <a:srgbClr val="D0DF00"/>
    <a:srgbClr val="FF3300"/>
    <a:srgbClr val="FB7769"/>
    <a:srgbClr val="FE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77404" autoAdjust="0"/>
  </p:normalViewPr>
  <p:slideViewPr>
    <p:cSldViewPr snapToGrid="0">
      <p:cViewPr varScale="1">
        <p:scale>
          <a:sx n="56" d="100"/>
          <a:sy n="56" d="100"/>
        </p:scale>
        <p:origin x="11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37842" cy="466434"/>
          </a:xfrm>
          <a:prstGeom prst="rect">
            <a:avLst/>
          </a:prstGeom>
        </p:spPr>
        <p:txBody>
          <a:bodyPr vert="horz" lIns="92736" tIns="46367" rIns="92736" bIns="463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3"/>
            <a:ext cx="3037842" cy="466434"/>
          </a:xfrm>
          <a:prstGeom prst="rect">
            <a:avLst/>
          </a:prstGeom>
        </p:spPr>
        <p:txBody>
          <a:bodyPr vert="horz" lIns="92736" tIns="46367" rIns="92736" bIns="46367" rtlCol="0"/>
          <a:lstStyle>
            <a:lvl1pPr algn="r">
              <a:defRPr sz="1200"/>
            </a:lvl1pPr>
          </a:lstStyle>
          <a:p>
            <a:fld id="{7C87AA7A-AC38-4472-8B6F-E68CEBA49F85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2" cy="466433"/>
          </a:xfrm>
          <a:prstGeom prst="rect">
            <a:avLst/>
          </a:prstGeom>
        </p:spPr>
        <p:txBody>
          <a:bodyPr vert="horz" lIns="92736" tIns="46367" rIns="92736" bIns="463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829967"/>
            <a:ext cx="3037842" cy="466433"/>
          </a:xfrm>
          <a:prstGeom prst="rect">
            <a:avLst/>
          </a:prstGeom>
        </p:spPr>
        <p:txBody>
          <a:bodyPr vert="horz" lIns="92736" tIns="46367" rIns="92736" bIns="46367" rtlCol="0" anchor="b"/>
          <a:lstStyle>
            <a:lvl1pPr algn="r">
              <a:defRPr sz="1200"/>
            </a:lvl1pPr>
          </a:lstStyle>
          <a:p>
            <a:fld id="{C562467B-1073-4689-9A7A-9EEA56447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96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37842" cy="466434"/>
          </a:xfrm>
          <a:prstGeom prst="rect">
            <a:avLst/>
          </a:prstGeom>
        </p:spPr>
        <p:txBody>
          <a:bodyPr vert="horz" lIns="92736" tIns="46367" rIns="92736" bIns="463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3"/>
            <a:ext cx="3037842" cy="466434"/>
          </a:xfrm>
          <a:prstGeom prst="rect">
            <a:avLst/>
          </a:prstGeom>
        </p:spPr>
        <p:txBody>
          <a:bodyPr vert="horz" lIns="92736" tIns="46367" rIns="92736" bIns="46367" rtlCol="0"/>
          <a:lstStyle>
            <a:lvl1pPr algn="r">
              <a:defRPr sz="1200"/>
            </a:lvl1pPr>
          </a:lstStyle>
          <a:p>
            <a:fld id="{1D289F14-0FE2-43C6-BD81-BDCD7035ED0B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36" tIns="46367" rIns="92736" bIns="463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4"/>
            <a:ext cx="5608320" cy="3660458"/>
          </a:xfrm>
          <a:prstGeom prst="rect">
            <a:avLst/>
          </a:prstGeom>
        </p:spPr>
        <p:txBody>
          <a:bodyPr vert="horz" lIns="92736" tIns="46367" rIns="92736" bIns="4636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2" cy="466433"/>
          </a:xfrm>
          <a:prstGeom prst="rect">
            <a:avLst/>
          </a:prstGeom>
        </p:spPr>
        <p:txBody>
          <a:bodyPr vert="horz" lIns="92736" tIns="46367" rIns="92736" bIns="463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2" cy="466433"/>
          </a:xfrm>
          <a:prstGeom prst="rect">
            <a:avLst/>
          </a:prstGeom>
        </p:spPr>
        <p:txBody>
          <a:bodyPr vert="horz" lIns="92736" tIns="46367" rIns="92736" bIns="46367" rtlCol="0" anchor="b"/>
          <a:lstStyle>
            <a:lvl1pPr algn="r">
              <a:defRPr sz="1200"/>
            </a:lvl1pPr>
          </a:lstStyle>
          <a:p>
            <a:fld id="{4E38F2C6-269C-4B58-895F-3BC5294A8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2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F2C6-269C-4B58-895F-3BC5294A887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05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F2C6-269C-4B58-895F-3BC5294A88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48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34F7-623E-4795-83D7-B3E303DEBF18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3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8E13D-2AF6-4DD7-A6C3-A9432C8B3436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85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5B5B-29A1-484F-9DB1-E07348D4D437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32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EC581-8E42-4DF0-B957-269C2CF3DA55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975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2B27-0989-4925-9658-1AEE84656247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28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B966-4F5F-4F62-8AB8-DD29D769966A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96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060D-E312-4CFA-91D7-9D748EAE86B0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D00E-5802-4102-B972-D1716F21691F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62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0A9C-4D00-4A45-9F13-B35BAFCEBDAF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8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0622-5CB0-4967-9720-D51D755B2661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3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ACCB-1C2A-4413-8B63-E8A38D77873E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91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4351-40D3-431F-8ACE-310D28489C9B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98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6949-30EC-4CCE-82E1-A8CB421DD6E2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52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B4730F3-7A34-4821-A30F-6020EC42D0C4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17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7572B5-D8C1-4BDE-8DB5-D7E600E02506}" type="datetime1">
              <a:rPr lang="en-US" smtClean="0">
                <a:solidFill>
                  <a:prstClr val="white"/>
                </a:solidFill>
              </a:rPr>
              <a:t>3/2/2021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99CB38"/>
                </a:solidFill>
              </a:rPr>
              <a:pPr/>
              <a:t>‹#›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582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375" y="2208362"/>
            <a:ext cx="7583228" cy="2221462"/>
          </a:xfrm>
        </p:spPr>
        <p:txBody>
          <a:bodyPr/>
          <a:lstStyle/>
          <a:p>
            <a:r>
              <a:rPr lang="en-US" dirty="0" smtClean="0"/>
              <a:t>RCC-2 (A) AB 377 Water Quality: Impaired Waters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905" y="5576362"/>
            <a:ext cx="3659890" cy="434974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March</a:t>
            </a:r>
            <a:r>
              <a:rPr lang="en-US" sz="2800" b="1" dirty="0" smtClean="0"/>
              <a:t> 2, 2021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130" y="3276600"/>
            <a:ext cx="2734736" cy="273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18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AB 377 was first introduced by Assembly Member </a:t>
            </a:r>
            <a:r>
              <a:rPr lang="en-US" sz="2400" dirty="0" err="1" smtClean="0"/>
              <a:t>Rober</a:t>
            </a:r>
            <a:r>
              <a:rPr lang="en-US" sz="2400" dirty="0" smtClean="0"/>
              <a:t> Rivas (D-Hollister) and Senate Majority Leader Bob Hertzberg (D-Van Nuys) and the California </a:t>
            </a:r>
            <a:r>
              <a:rPr lang="en-US" sz="2400" dirty="0" err="1" smtClean="0"/>
              <a:t>Coastkeep</a:t>
            </a:r>
            <a:r>
              <a:rPr lang="en-US" sz="2400" dirty="0" smtClean="0"/>
              <a:t> Alliance </a:t>
            </a:r>
          </a:p>
          <a:p>
            <a:r>
              <a:rPr lang="en-US" sz="2400" dirty="0" smtClean="0"/>
              <a:t>The goal of the legislation is to set a specific date for Clean Water Act compliance and make all surface waters statewide fishable, swimmable and drinkable by 2050.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9CB38"/>
                </a:solidFill>
              </a:rPr>
              <a:pPr/>
              <a:t>2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75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of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16536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overall requirement of fishable, swimmable and drinkable surface waters Statewide is overly ambitious. </a:t>
            </a:r>
          </a:p>
          <a:p>
            <a:r>
              <a:rPr lang="en-US" sz="2400" dirty="0" smtClean="0"/>
              <a:t>The bill encourages strict enforcement by Regional Boards in order to fund the Impaired Waterways Enforcement Program. </a:t>
            </a:r>
          </a:p>
          <a:p>
            <a:r>
              <a:rPr lang="en-US" sz="2400" dirty="0" smtClean="0"/>
              <a:t>Eliminates alternative compliance approaches and “deemed in compliance” pathways </a:t>
            </a:r>
          </a:p>
          <a:p>
            <a:pPr lvl="1"/>
            <a:r>
              <a:rPr lang="en-US" sz="2000" dirty="0" smtClean="0"/>
              <a:t>Any new regulations </a:t>
            </a:r>
            <a:r>
              <a:rPr lang="en-US" sz="2000" dirty="0"/>
              <a:t>a</a:t>
            </a:r>
            <a:r>
              <a:rPr lang="en-US" sz="2000" dirty="0" smtClean="0"/>
              <a:t>fter January 1, 2030 must be complied with within 5 years (maximum term)  </a:t>
            </a:r>
          </a:p>
          <a:p>
            <a:r>
              <a:rPr lang="en-US" sz="2400" dirty="0" smtClean="0"/>
              <a:t>Does not specify the level of monitoring required which is extremely expensive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9CB38"/>
                </a:solidFill>
              </a:rPr>
              <a:pPr/>
              <a:t>3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46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summary, the bill would reduce the amount of time for implementation and compliance while increasing the potential penalties and enforcement with no additional funding being proposed as part of the bill.  </a:t>
            </a:r>
          </a:p>
          <a:p>
            <a:r>
              <a:rPr lang="en-US" sz="2400" dirty="0" smtClean="0"/>
              <a:t>The SGVCOG’s proposed recommendation is that the bill should authorize adequate additional funding to the cities for the increased regulations and for the State Water Board to develop a Financial Capability Assessment.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9CB38"/>
                </a:solidFill>
              </a:rPr>
              <a:pPr/>
              <a:t>4</a:t>
            </a:fld>
            <a:endParaRPr lang="en-US" dirty="0">
              <a:solidFill>
                <a:srgbClr val="99CB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57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247" y="2752825"/>
            <a:ext cx="10572000" cy="1552902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863" y="3243811"/>
            <a:ext cx="2777070" cy="277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0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25">
      <a:dk1>
        <a:sysClr val="windowText" lastClr="000000"/>
      </a:dk1>
      <a:lt1>
        <a:sysClr val="window" lastClr="FFFFFF"/>
      </a:lt1>
      <a:dk2>
        <a:srgbClr val="00A7B5"/>
      </a:dk2>
      <a:lt2>
        <a:srgbClr val="DFE3E5"/>
      </a:lt2>
      <a:accent1>
        <a:srgbClr val="71CC98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FFFFF"/>
      </a:hlink>
      <a:folHlink>
        <a:srgbClr val="FFFFFF"/>
      </a:folHlink>
    </a:clrScheme>
    <a:fontScheme name="Custom 2">
      <a:majorFont>
        <a:latin typeface="Gotham Bold"/>
        <a:ea typeface=""/>
        <a:cs typeface=""/>
      </a:majorFont>
      <a:minorFont>
        <a:latin typeface="Gotham Book"/>
        <a:ea typeface=""/>
        <a:cs typeface="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63152</TotalTime>
  <Words>230</Words>
  <Application>Microsoft Office PowerPoint</Application>
  <PresentationFormat>Widescreen</PresentationFormat>
  <Paragraphs>20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Gotham Bold</vt:lpstr>
      <vt:lpstr>Gotham Book</vt:lpstr>
      <vt:lpstr>Wingdings 2</vt:lpstr>
      <vt:lpstr>Quotable</vt:lpstr>
      <vt:lpstr>RCC-2 (A) AB 377 Water Quality: Impaired Waters Update</vt:lpstr>
      <vt:lpstr>Background</vt:lpstr>
      <vt:lpstr>Points of concern</vt:lpstr>
      <vt:lpstr>Next steps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Council Study Session Fiscal Year 2015-17 Budget</dc:title>
  <dc:creator>Brittany Mello</dc:creator>
  <cp:lastModifiedBy>Alex Tachiki</cp:lastModifiedBy>
  <cp:revision>1105</cp:revision>
  <cp:lastPrinted>2019-08-08T23:43:22Z</cp:lastPrinted>
  <dcterms:created xsi:type="dcterms:W3CDTF">2015-05-01T00:38:28Z</dcterms:created>
  <dcterms:modified xsi:type="dcterms:W3CDTF">2021-03-03T00:30:29Z</dcterms:modified>
</cp:coreProperties>
</file>