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282" r:id="rId4"/>
    <p:sldId id="264" r:id="rId5"/>
    <p:sldId id="265" r:id="rId6"/>
    <p:sldId id="266" r:id="rId7"/>
    <p:sldId id="267" r:id="rId8"/>
    <p:sldId id="269" r:id="rId9"/>
    <p:sldId id="275" r:id="rId10"/>
    <p:sldId id="281" r:id="rId11"/>
    <p:sldId id="273" r:id="rId12"/>
    <p:sldId id="277" r:id="rId13"/>
    <p:sldId id="279" r:id="rId14"/>
    <p:sldId id="280" r:id="rId15"/>
    <p:sldId id="283" r:id="rId16"/>
    <p:sldId id="285" r:id="rId17"/>
    <p:sldId id="263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A6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5"/>
    <p:restoredTop sz="79015" autoAdjust="0"/>
  </p:normalViewPr>
  <p:slideViewPr>
    <p:cSldViewPr snapToGrid="0" snapToObjects="1">
      <p:cViewPr varScale="1">
        <p:scale>
          <a:sx n="91" d="100"/>
          <a:sy n="91" d="100"/>
        </p:scale>
        <p:origin x="15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6088"/>
          </a:xfrm>
          <a:prstGeom prst="rect">
            <a:avLst/>
          </a:prstGeom>
        </p:spPr>
        <p:txBody>
          <a:bodyPr vert="horz" lIns="91286" tIns="45643" rIns="91286" bIns="456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1"/>
            <a:ext cx="3037735" cy="466088"/>
          </a:xfrm>
          <a:prstGeom prst="rect">
            <a:avLst/>
          </a:prstGeom>
        </p:spPr>
        <p:txBody>
          <a:bodyPr vert="horz" lIns="91286" tIns="45643" rIns="91286" bIns="45643" rtlCol="0"/>
          <a:lstStyle>
            <a:lvl1pPr algn="r">
              <a:defRPr sz="1200"/>
            </a:lvl1pPr>
          </a:lstStyle>
          <a:p>
            <a:fld id="{17A5BD9F-20ED-4205-B9F7-07854F65798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3"/>
            <a:ext cx="3037735" cy="466088"/>
          </a:xfrm>
          <a:prstGeom prst="rect">
            <a:avLst/>
          </a:prstGeom>
        </p:spPr>
        <p:txBody>
          <a:bodyPr vert="horz" lIns="91286" tIns="45643" rIns="91286" bIns="456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3"/>
            <a:ext cx="3037735" cy="466088"/>
          </a:xfrm>
          <a:prstGeom prst="rect">
            <a:avLst/>
          </a:prstGeom>
        </p:spPr>
        <p:txBody>
          <a:bodyPr vert="horz" lIns="91286" tIns="45643" rIns="91286" bIns="45643" rtlCol="0" anchor="b"/>
          <a:lstStyle>
            <a:lvl1pPr algn="r">
              <a:defRPr sz="1200"/>
            </a:lvl1pPr>
          </a:lstStyle>
          <a:p>
            <a:fld id="{44DF4C1A-7FD4-4350-9C63-68A3C03B1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92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8AA09631-F722-C34F-B799-FB381C8006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8C44BD7F-F1C2-0D47-9AB0-B6694D3E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8003-C3DB-BC44-A2D6-ED6ACAFF81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BD7F-F1C2-0D47-9AB0-B6694D3E31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2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BD7F-F1C2-0D47-9AB0-B6694D3E31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87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374" indent="-349374">
              <a:buFont typeface="Arial" panose="020B0604020202020204" pitchFamily="34" charset="0"/>
              <a:buChar char="•"/>
            </a:pPr>
            <a:endParaRPr lang="en-US" dirty="0">
              <a:solidFill>
                <a:srgbClr val="BCD5D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8003-C3DB-BC44-A2D6-ED6ACAFF81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02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374" indent="-349374">
              <a:buFont typeface="Arial" panose="020B0604020202020204" pitchFamily="34" charset="0"/>
              <a:buChar char="•"/>
            </a:pPr>
            <a:endParaRPr lang="en-US" dirty="0">
              <a:solidFill>
                <a:srgbClr val="BCD5D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8003-C3DB-BC44-A2D6-ED6ACAFF81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49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374" indent="-349374">
              <a:buFont typeface="Arial" panose="020B0604020202020204" pitchFamily="34" charset="0"/>
              <a:buChar char="•"/>
            </a:pPr>
            <a:endParaRPr lang="en-US" dirty="0">
              <a:solidFill>
                <a:srgbClr val="BCD5D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8003-C3DB-BC44-A2D6-ED6ACAFF81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64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374" indent="-349374">
              <a:buFont typeface="Arial" panose="020B0604020202020204" pitchFamily="34" charset="0"/>
              <a:buChar char="•"/>
            </a:pPr>
            <a:endParaRPr lang="en-US" dirty="0">
              <a:solidFill>
                <a:srgbClr val="BCD5D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8003-C3DB-BC44-A2D6-ED6ACAFF81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71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374" indent="-349374">
              <a:buFont typeface="Arial" panose="020B0604020202020204" pitchFamily="34" charset="0"/>
              <a:buChar char="•"/>
            </a:pPr>
            <a:endParaRPr lang="en-US" dirty="0">
              <a:solidFill>
                <a:srgbClr val="BCD5D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8003-C3DB-BC44-A2D6-ED6ACAFF81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3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374" indent="-349374">
              <a:buFont typeface="Arial" panose="020B0604020202020204" pitchFamily="34" charset="0"/>
              <a:buChar char="•"/>
            </a:pPr>
            <a:endParaRPr lang="en-US" dirty="0">
              <a:solidFill>
                <a:srgbClr val="BCD5D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8003-C3DB-BC44-A2D6-ED6ACAFF81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80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BD7F-F1C2-0D47-9AB0-B6694D3E31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27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374" indent="-349374">
              <a:buFont typeface="Arial" panose="020B0604020202020204" pitchFamily="34" charset="0"/>
              <a:buChar char="•"/>
            </a:pPr>
            <a:endParaRPr lang="en-US" dirty="0">
              <a:solidFill>
                <a:srgbClr val="BCD5D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8003-C3DB-BC44-A2D6-ED6ACAFF81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64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374" indent="-349374">
              <a:buFont typeface="Arial" panose="020B0604020202020204" pitchFamily="34" charset="0"/>
              <a:buChar char="•"/>
            </a:pPr>
            <a:endParaRPr lang="en-US" dirty="0">
              <a:solidFill>
                <a:srgbClr val="BCD5D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8003-C3DB-BC44-A2D6-ED6ACAFF81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374" indent="-349374">
              <a:buFont typeface="Arial" panose="020B0604020202020204" pitchFamily="34" charset="0"/>
              <a:buChar char="•"/>
            </a:pPr>
            <a:endParaRPr lang="en-US" dirty="0">
              <a:solidFill>
                <a:srgbClr val="BCD5D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8003-C3DB-BC44-A2D6-ED6ACAFF81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6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374" indent="-349374">
              <a:buFont typeface="Arial" panose="020B0604020202020204" pitchFamily="34" charset="0"/>
              <a:buChar char="•"/>
            </a:pPr>
            <a:endParaRPr lang="en-US" dirty="0">
              <a:solidFill>
                <a:srgbClr val="BCD5D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8003-C3DB-BC44-A2D6-ED6ACAFF81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05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374" indent="-349374">
              <a:buFont typeface="Arial" panose="020B0604020202020204" pitchFamily="34" charset="0"/>
              <a:buChar char="•"/>
            </a:pPr>
            <a:endParaRPr lang="en-US" dirty="0">
              <a:solidFill>
                <a:srgbClr val="BCD5D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8003-C3DB-BC44-A2D6-ED6ACAFF81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77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374" indent="-349374">
              <a:buFont typeface="Arial" panose="020B0604020202020204" pitchFamily="34" charset="0"/>
              <a:buChar char="•"/>
            </a:pPr>
            <a:endParaRPr lang="en-US" dirty="0">
              <a:solidFill>
                <a:srgbClr val="BCD5D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8003-C3DB-BC44-A2D6-ED6ACAFF81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69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BD7F-F1C2-0D47-9AB0-B6694D3E31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9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28E-66E3-5247-A309-681F85B7644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356-1521-2448-BEE9-BBC16894C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28E-66E3-5247-A309-681F85B7644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356-1521-2448-BEE9-BBC16894C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28E-66E3-5247-A309-681F85B7644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356-1521-2448-BEE9-BBC16894C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28E-66E3-5247-A309-681F85B7644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356-1521-2448-BEE9-BBC16894C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28E-66E3-5247-A309-681F85B7644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356-1521-2448-BEE9-BBC16894C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28E-66E3-5247-A309-681F85B7644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356-1521-2448-BEE9-BBC16894C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28E-66E3-5247-A309-681F85B7644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356-1521-2448-BEE9-BBC16894C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28E-66E3-5247-A309-681F85B7644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356-1521-2448-BEE9-BBC16894C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28E-66E3-5247-A309-681F85B7644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356-1521-2448-BEE9-BBC16894C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28E-66E3-5247-A309-681F85B7644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356-1521-2448-BEE9-BBC16894C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28E-66E3-5247-A309-681F85B7644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356-1521-2448-BEE9-BBC16894C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A128E-66E3-5247-A309-681F85B7644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D1356-1521-2448-BEE9-BBC16894C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ousing@mountainsidecommunion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ousing@mountainsidecommunion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383182"/>
            <a:ext cx="12798287" cy="5923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921" y="3906552"/>
            <a:ext cx="122332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ea typeface="Helvetica" charset="0"/>
                <a:cs typeface="Helvetica" charset="0"/>
              </a:rPr>
              <a:t>City of Monrovia</a:t>
            </a:r>
          </a:p>
          <a:p>
            <a:pPr algn="ctr"/>
            <a:r>
              <a:rPr lang="en-US" sz="3600" b="1" i="1" dirty="0" smtClean="0">
                <a:ea typeface="Helvetica" charset="0"/>
                <a:cs typeface="Helvetica" charset="0"/>
              </a:rPr>
              <a:t>Plan to Prevent and Combat Homelessness</a:t>
            </a:r>
          </a:p>
          <a:p>
            <a:pPr algn="ctr"/>
            <a:endParaRPr lang="en-US" sz="2400" b="1" i="1" dirty="0">
              <a:ea typeface="Helvetica" charset="0"/>
              <a:cs typeface="Helvetica" charset="0"/>
            </a:endParaRPr>
          </a:p>
          <a:p>
            <a:pPr algn="ctr"/>
            <a:r>
              <a:rPr lang="en-US" sz="3200" b="1" i="1" dirty="0" smtClean="0">
                <a:ea typeface="Helvetica" charset="0"/>
                <a:cs typeface="Helvetica" charset="0"/>
              </a:rPr>
              <a:t>Monrovia Area Partnership</a:t>
            </a:r>
            <a:endParaRPr lang="en-US" sz="3200" b="1" i="1" dirty="0">
              <a:ea typeface="Helvetica" charset="0"/>
              <a:cs typeface="Helvetica" charset="0"/>
            </a:endParaRPr>
          </a:p>
          <a:p>
            <a:pPr algn="ctr"/>
            <a:r>
              <a:rPr lang="en-US" sz="2400" b="1" i="1" dirty="0" smtClean="0">
                <a:ea typeface="Helvetica" charset="0"/>
                <a:cs typeface="Helvetica" charset="0"/>
              </a:rPr>
              <a:t>Saturday, November 20, 2021</a:t>
            </a:r>
            <a:endParaRPr lang="en-US" sz="2400" b="1" i="1" dirty="0">
              <a:ea typeface="Helvetica" charset="0"/>
              <a:cs typeface="Helvetica" charset="0"/>
            </a:endParaRPr>
          </a:p>
          <a:p>
            <a:pPr algn="ctr"/>
            <a:endParaRPr lang="en-US" sz="2400" b="1" i="1" dirty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365" y="406257"/>
            <a:ext cx="1115496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Housing </a:t>
            </a:r>
            <a:r>
              <a:rPr lang="en-US" sz="2800" b="1" dirty="0"/>
              <a:t>Displacement Response </a:t>
            </a:r>
            <a:r>
              <a:rPr lang="en-US" sz="2800" b="1" dirty="0" smtClean="0"/>
              <a:t>Plan</a:t>
            </a:r>
          </a:p>
          <a:p>
            <a:r>
              <a:rPr lang="en-US" sz="2800" b="1" dirty="0"/>
              <a:t>What is it and how does it work?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366" y="1616386"/>
            <a:ext cx="1159423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Key to the success of the program is the Advocate. </a:t>
            </a:r>
          </a:p>
          <a:p>
            <a:pPr algn="ctr"/>
            <a:r>
              <a:rPr lang="en-US" sz="2000" i="1" dirty="0"/>
              <a:t>It is about the relationships. We are here to help one another.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Advocate assesses the situation and identifies housing </a:t>
            </a:r>
            <a:r>
              <a:rPr lang="en-US" sz="2000" dirty="0" smtClean="0"/>
              <a:t>need.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Advocate works with the family to complete an Assessment </a:t>
            </a:r>
            <a:r>
              <a:rPr lang="en-US" sz="2000" dirty="0" smtClean="0"/>
              <a:t>Form and conducts </a:t>
            </a:r>
            <a:r>
              <a:rPr lang="en-US" sz="2000" dirty="0"/>
              <a:t>a site </a:t>
            </a:r>
            <a:r>
              <a:rPr lang="en-US" sz="2000" dirty="0" smtClean="0"/>
              <a:t>visit.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 </a:t>
            </a:r>
            <a:r>
              <a:rPr lang="en-US" sz="2000" dirty="0"/>
              <a:t>Sustainability or Transitional Plan, which may include entry into the Coordinated Entry System, is </a:t>
            </a:r>
            <a:r>
              <a:rPr lang="en-US" sz="2000" dirty="0" smtClean="0"/>
              <a:t>developed.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Request is reviewed based on the established criteria, the overall assessment, and the </a:t>
            </a:r>
            <a:r>
              <a:rPr lang="en-US" sz="2000" dirty="0" smtClean="0"/>
              <a:t>need, financial </a:t>
            </a:r>
            <a:r>
              <a:rPr lang="en-US" sz="2000" dirty="0"/>
              <a:t>assistance is paid directly to the </a:t>
            </a:r>
            <a:r>
              <a:rPr lang="en-US" sz="2000" dirty="0" smtClean="0"/>
              <a:t>landlord, utility company, etc.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Advocates </a:t>
            </a:r>
            <a:r>
              <a:rPr lang="en-US" sz="2000" dirty="0"/>
              <a:t>are encouraged to continue to work with the family through their established relational connection and follow up regularly in order to track effectiveness of </a:t>
            </a:r>
            <a:r>
              <a:rPr lang="en-US" sz="2000" dirty="0" smtClean="0"/>
              <a:t>assistance.</a:t>
            </a:r>
            <a:endParaRPr lang="en-US" sz="2000" dirty="0"/>
          </a:p>
          <a:p>
            <a:pPr marL="274320" indent="-27432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74320" indent="-27432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429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365" y="406257"/>
            <a:ext cx="1115496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Housing </a:t>
            </a:r>
            <a:r>
              <a:rPr lang="en-US" sz="2800" b="1" dirty="0"/>
              <a:t>Displacement Response </a:t>
            </a:r>
            <a:r>
              <a:rPr lang="en-US" sz="2800" b="1" dirty="0" smtClean="0"/>
              <a:t>Plan</a:t>
            </a:r>
          </a:p>
          <a:p>
            <a:r>
              <a:rPr lang="en-US" sz="2800" b="1" dirty="0" smtClean="0"/>
              <a:t>What is it and how does it work?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18659" y="1826593"/>
            <a:ext cx="1192619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/>
              <a:t>The City has allocated $100,000 to the program </a:t>
            </a:r>
            <a:r>
              <a:rPr lang="en-US" sz="2400" u="sng" dirty="0" smtClean="0"/>
              <a:t>and </a:t>
            </a:r>
          </a:p>
          <a:p>
            <a:pPr algn="ctr"/>
            <a:r>
              <a:rPr lang="en-US" sz="2400" u="sng" dirty="0" smtClean="0"/>
              <a:t>received </a:t>
            </a:r>
            <a:r>
              <a:rPr lang="en-US" sz="2400" u="sng" dirty="0"/>
              <a:t>an additional $90,000 from the SGVCOG to support the program.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algn="ctr"/>
            <a:r>
              <a:rPr lang="en-US" sz="2000" dirty="0"/>
              <a:t>The HDRP program is administered in partnership with Mountainside Communion. 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If </a:t>
            </a:r>
            <a:r>
              <a:rPr lang="en-US" sz="2000" dirty="0"/>
              <a:t>you would like more information about getting your faith community involved, please email: </a:t>
            </a:r>
            <a:r>
              <a:rPr lang="en-US" sz="2000" u="sng" dirty="0" smtClean="0">
                <a:hlinkClick r:id="rId3"/>
              </a:rPr>
              <a:t>housing@mountainsidecommunion.org</a:t>
            </a:r>
            <a:endParaRPr lang="en-US" sz="2000" u="sng" dirty="0" smtClean="0"/>
          </a:p>
          <a:p>
            <a:pPr algn="ctr"/>
            <a:endParaRPr lang="en-US" sz="2000" u="sng" dirty="0"/>
          </a:p>
          <a:p>
            <a:pPr marL="274320" indent="-27432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607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47" y="350495"/>
            <a:ext cx="1175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29724"/>
                </a:solidFill>
                <a:latin typeface="Helvetica" charset="0"/>
                <a:ea typeface="Helvetica" charset="0"/>
                <a:cs typeface="Helvetica" charset="0"/>
              </a:rPr>
              <a:t>ACHIEVING REAL RESULTS WITH HDRP!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336" y="1334087"/>
            <a:ext cx="1118020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" algn="ctr">
              <a:lnSpc>
                <a:spcPts val="2600"/>
              </a:lnSpc>
            </a:pPr>
            <a:r>
              <a:rPr lang="en-US" sz="2400" i="1" dirty="0" smtClean="0">
                <a:ea typeface="Helvetica" charset="0"/>
                <a:cs typeface="Helvetica" charset="0"/>
              </a:rPr>
              <a:t>Since May 2018, the HDRP program has…</a:t>
            </a:r>
            <a:endParaRPr lang="en-US" sz="2400" i="1" dirty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endParaRPr lang="en-US" sz="2400" dirty="0" smtClean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r>
              <a:rPr lang="en-US" sz="2400" i="1" dirty="0" smtClean="0">
                <a:ea typeface="Helvetica" charset="0"/>
                <a:cs typeface="Helvetica" charset="0"/>
              </a:rPr>
              <a:t>Avoided displacement for 39 families = $70,690</a:t>
            </a:r>
          </a:p>
          <a:p>
            <a:pPr marL="160020" algn="ctr">
              <a:lnSpc>
                <a:spcPts val="2600"/>
              </a:lnSpc>
            </a:pPr>
            <a:r>
              <a:rPr lang="en-US" sz="2400" i="1" dirty="0" smtClean="0">
                <a:ea typeface="Helvetica" charset="0"/>
                <a:cs typeface="Helvetica" charset="0"/>
              </a:rPr>
              <a:t>$1,813 per family</a:t>
            </a:r>
          </a:p>
          <a:p>
            <a:pPr marL="160020" algn="ctr">
              <a:lnSpc>
                <a:spcPts val="2600"/>
              </a:lnSpc>
            </a:pPr>
            <a:r>
              <a:rPr lang="en-US" sz="2400" i="1" dirty="0" smtClean="0">
                <a:ea typeface="Helvetica" charset="0"/>
                <a:cs typeface="Helvetica" charset="0"/>
              </a:rPr>
              <a:t>$752 per individual</a:t>
            </a:r>
          </a:p>
          <a:p>
            <a:pPr marL="160020" algn="ctr">
              <a:lnSpc>
                <a:spcPts val="2600"/>
              </a:lnSpc>
            </a:pPr>
            <a:endParaRPr lang="en-US" sz="2400" i="1" dirty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r>
              <a:rPr lang="en-US" sz="2400" i="1" dirty="0">
                <a:ea typeface="Helvetica" charset="0"/>
                <a:cs typeface="Helvetica" charset="0"/>
              </a:rPr>
              <a:t>Prevented </a:t>
            </a:r>
            <a:r>
              <a:rPr lang="en-US" sz="2400" i="1" dirty="0" smtClean="0">
                <a:ea typeface="Helvetica" charset="0"/>
                <a:cs typeface="Helvetica" charset="0"/>
              </a:rPr>
              <a:t>45 </a:t>
            </a:r>
            <a:r>
              <a:rPr lang="en-US" sz="2400" i="1" dirty="0">
                <a:ea typeface="Helvetica" charset="0"/>
                <a:cs typeface="Helvetica" charset="0"/>
              </a:rPr>
              <a:t>youth from having to leave Monrovia </a:t>
            </a:r>
            <a:r>
              <a:rPr lang="en-US" sz="2400" i="1" dirty="0" smtClean="0">
                <a:ea typeface="Helvetica" charset="0"/>
                <a:cs typeface="Helvetica" charset="0"/>
              </a:rPr>
              <a:t>schools</a:t>
            </a:r>
          </a:p>
          <a:p>
            <a:pPr marL="160020" algn="ctr">
              <a:lnSpc>
                <a:spcPts val="2600"/>
              </a:lnSpc>
            </a:pPr>
            <a:endParaRPr lang="en-US" sz="2400" i="1" dirty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r>
              <a:rPr lang="en-US" sz="2400" i="1" dirty="0">
                <a:ea typeface="Helvetica" charset="0"/>
                <a:cs typeface="Helvetica" charset="0"/>
              </a:rPr>
              <a:t>Prevented </a:t>
            </a:r>
            <a:r>
              <a:rPr lang="en-US" sz="2400" i="1" dirty="0" smtClean="0">
                <a:ea typeface="Helvetica" charset="0"/>
                <a:cs typeface="Helvetica" charset="0"/>
              </a:rPr>
              <a:t>39 adults and 10 seniors </a:t>
            </a:r>
            <a:r>
              <a:rPr lang="en-US" sz="2400" i="1" dirty="0">
                <a:ea typeface="Helvetica" charset="0"/>
                <a:cs typeface="Helvetica" charset="0"/>
              </a:rPr>
              <a:t>from losing their </a:t>
            </a:r>
            <a:r>
              <a:rPr lang="en-US" sz="2400" i="1" dirty="0" smtClean="0">
                <a:ea typeface="Helvetica" charset="0"/>
                <a:cs typeface="Helvetica" charset="0"/>
              </a:rPr>
              <a:t>homes</a:t>
            </a:r>
          </a:p>
          <a:p>
            <a:pPr marL="160020" algn="ctr">
              <a:lnSpc>
                <a:spcPts val="2600"/>
              </a:lnSpc>
            </a:pPr>
            <a:endParaRPr lang="en-US" sz="2400" i="1" dirty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r>
              <a:rPr lang="en-US" sz="2400" i="1" dirty="0" smtClean="0">
                <a:ea typeface="Helvetica" charset="0"/>
                <a:cs typeface="Helvetica" charset="0"/>
              </a:rPr>
              <a:t>Engaged 21 Community Organizations as Family Advocates</a:t>
            </a:r>
          </a:p>
          <a:p>
            <a:pPr marL="160020" algn="ctr">
              <a:lnSpc>
                <a:spcPts val="2600"/>
              </a:lnSpc>
            </a:pPr>
            <a:endParaRPr lang="en-US" sz="2400" i="1" dirty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endParaRPr lang="en-US" sz="2400" i="1" dirty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endParaRPr lang="en-US" sz="2400" i="1" dirty="0" smtClean="0">
              <a:ea typeface="Helvetica" charset="0"/>
              <a:cs typeface="Helvetica" charset="0"/>
            </a:endParaRPr>
          </a:p>
          <a:p>
            <a:pPr marL="160020">
              <a:lnSpc>
                <a:spcPts val="2600"/>
              </a:lnSpc>
            </a:pPr>
            <a:endParaRPr lang="en-US" dirty="0">
              <a:ea typeface="Helvetica" charset="0"/>
              <a:cs typeface="Helvetic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360" y="6142039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360" y="6142039"/>
            <a:ext cx="571500" cy="571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366" y="406257"/>
            <a:ext cx="1109999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Building on our Success</a:t>
            </a:r>
          </a:p>
          <a:p>
            <a:r>
              <a:rPr lang="en-US" sz="2800" b="1" dirty="0" smtClean="0"/>
              <a:t>Emergency </a:t>
            </a:r>
            <a:r>
              <a:rPr lang="en-US" sz="2800" b="1" dirty="0"/>
              <a:t>COVID Housing Impact Program (</a:t>
            </a:r>
            <a:r>
              <a:rPr lang="en-US" sz="2800" b="1" dirty="0" smtClean="0"/>
              <a:t>eCHIP) Pilot </a:t>
            </a:r>
            <a:r>
              <a:rPr lang="en-US" sz="2800" b="1" dirty="0"/>
              <a:t>Program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367" y="1616386"/>
            <a:ext cx="526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527483" y="1662166"/>
            <a:ext cx="10935760" cy="4698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 the pandemic, and the eviction moratorium, the need for HDRP slowed.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it became very clear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families were being put in the position of possibly facing housing displacement in the future as a result of direct COVID-19 related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result, the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development eCHIP to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 in the crucial gap that allowed for one-time financial assistance for families that wouldn’t otherwise be eligible for HDRP.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The Pilot Program was aimed at serving individuals and families facing </a:t>
            </a:r>
            <a:r>
              <a:rPr lang="en-US" i="1" u="sng" dirty="0"/>
              <a:t>imminent housing displacement </a:t>
            </a:r>
            <a:r>
              <a:rPr lang="en-US" dirty="0"/>
              <a:t>as a result of direct COVID-19 related impacts.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Follow the HDRP model to </a:t>
            </a:r>
            <a:r>
              <a:rPr lang="en-US" dirty="0"/>
              <a:t>administer the eCHIP funds.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Residents were referred to the program through existing advocates comprised of local service providers, schools and faith communities.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47" y="350495"/>
            <a:ext cx="1175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29724"/>
                </a:solidFill>
                <a:latin typeface="Helvetica" charset="0"/>
                <a:ea typeface="Helvetica" charset="0"/>
                <a:cs typeface="Helvetica" charset="0"/>
              </a:rPr>
              <a:t>ACHIEVING REAL RESULTS WITH eCHIP!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6991" y="1916043"/>
            <a:ext cx="10762645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" algn="ctr">
              <a:lnSpc>
                <a:spcPts val="2600"/>
              </a:lnSpc>
            </a:pPr>
            <a:r>
              <a:rPr lang="en-US" sz="2400" i="1" dirty="0" smtClean="0">
                <a:ea typeface="Helvetica" charset="0"/>
                <a:cs typeface="Helvetica" charset="0"/>
              </a:rPr>
              <a:t>Since October 2020, the eCHIP program has…</a:t>
            </a:r>
            <a:endParaRPr lang="en-US" sz="2400" i="1" dirty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endParaRPr lang="en-US" sz="2400" dirty="0" smtClean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r>
              <a:rPr lang="en-US" sz="2400" i="1" dirty="0" smtClean="0">
                <a:ea typeface="Helvetica" charset="0"/>
                <a:cs typeface="Helvetica" charset="0"/>
              </a:rPr>
              <a:t>Provided one-time assistance to 77 families = $127,500</a:t>
            </a:r>
          </a:p>
          <a:p>
            <a:pPr marL="160020" algn="ctr">
              <a:lnSpc>
                <a:spcPts val="2600"/>
              </a:lnSpc>
            </a:pPr>
            <a:r>
              <a:rPr lang="en-US" sz="2400" i="1" dirty="0" smtClean="0">
                <a:ea typeface="Helvetica" charset="0"/>
                <a:cs typeface="Helvetica" charset="0"/>
              </a:rPr>
              <a:t>$1,656 per family</a:t>
            </a:r>
          </a:p>
          <a:p>
            <a:pPr marL="160020" algn="ctr">
              <a:lnSpc>
                <a:spcPts val="2600"/>
              </a:lnSpc>
            </a:pPr>
            <a:r>
              <a:rPr lang="en-US" sz="2400" i="1" dirty="0" smtClean="0">
                <a:ea typeface="Helvetica" charset="0"/>
                <a:cs typeface="Helvetica" charset="0"/>
              </a:rPr>
              <a:t>$450 per person</a:t>
            </a:r>
          </a:p>
          <a:p>
            <a:pPr marL="160020" algn="ctr">
              <a:lnSpc>
                <a:spcPts val="2600"/>
              </a:lnSpc>
            </a:pPr>
            <a:endParaRPr lang="en-US" sz="2400" i="1" dirty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r>
              <a:rPr lang="en-US" sz="2400" i="1" dirty="0" smtClean="0">
                <a:ea typeface="Helvetica" charset="0"/>
                <a:cs typeface="Helvetica" charset="0"/>
              </a:rPr>
              <a:t>156 adults have been assisted</a:t>
            </a:r>
          </a:p>
          <a:p>
            <a:pPr marL="160020" algn="ctr">
              <a:lnSpc>
                <a:spcPts val="2600"/>
              </a:lnSpc>
            </a:pPr>
            <a:r>
              <a:rPr lang="en-US" sz="2400" i="1" dirty="0" smtClean="0">
                <a:ea typeface="Helvetica" charset="0"/>
                <a:cs typeface="Helvetica" charset="0"/>
              </a:rPr>
              <a:t>6 seniors have been assisted</a:t>
            </a:r>
          </a:p>
          <a:p>
            <a:pPr marL="160020" algn="ctr">
              <a:lnSpc>
                <a:spcPts val="2600"/>
              </a:lnSpc>
            </a:pPr>
            <a:r>
              <a:rPr lang="en-US" sz="2400" i="1" dirty="0" smtClean="0">
                <a:ea typeface="Helvetica" charset="0"/>
                <a:cs typeface="Helvetica" charset="0"/>
              </a:rPr>
              <a:t>121 children have been assisted</a:t>
            </a:r>
          </a:p>
          <a:p>
            <a:pPr marL="160020" algn="ctr">
              <a:lnSpc>
                <a:spcPts val="2600"/>
              </a:lnSpc>
            </a:pPr>
            <a:endParaRPr lang="en-US" sz="2400" i="1" dirty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endParaRPr lang="en-US" sz="2400" i="1" dirty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endParaRPr lang="en-US" sz="2400" i="1" dirty="0" smtClean="0">
              <a:ea typeface="Helvetica" charset="0"/>
              <a:cs typeface="Helvetica" charset="0"/>
            </a:endParaRPr>
          </a:p>
          <a:p>
            <a:pPr marL="160020">
              <a:lnSpc>
                <a:spcPts val="2600"/>
              </a:lnSpc>
            </a:pPr>
            <a:endParaRPr lang="en-US" dirty="0">
              <a:ea typeface="Helvetica" charset="0"/>
              <a:cs typeface="Helvetic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360" y="6142039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360" y="6142039"/>
            <a:ext cx="571500" cy="571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366" y="406257"/>
            <a:ext cx="1109999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New Branch of HDRP</a:t>
            </a:r>
          </a:p>
          <a:p>
            <a:r>
              <a:rPr lang="en-US" sz="2800" b="1" dirty="0" smtClean="0"/>
              <a:t>Family and Advocate Support Services (FASS) 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445366" y="1952717"/>
            <a:ext cx="113262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With the expiration of the COVID-19 eviction moratoriums, housing insecurity is now at its worse. Situations are more complicated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Aimed at addressing </a:t>
            </a:r>
            <a:r>
              <a:rPr lang="en-US" dirty="0"/>
              <a:t>the growing needs of the </a:t>
            </a:r>
            <a:r>
              <a:rPr lang="en-US" dirty="0" smtClean="0"/>
              <a:t>HDRP </a:t>
            </a:r>
            <a:r>
              <a:rPr lang="en-US" dirty="0"/>
              <a:t>clients by offering enhanced resources through </a:t>
            </a:r>
            <a:r>
              <a:rPr lang="en-US" i="1" dirty="0" smtClean="0"/>
              <a:t>wrap around care</a:t>
            </a:r>
            <a:r>
              <a:rPr lang="en-US" dirty="0" smtClean="0"/>
              <a:t> and Multidiscipline </a:t>
            </a:r>
            <a:r>
              <a:rPr lang="en-US" dirty="0"/>
              <a:t>Case </a:t>
            </a:r>
            <a:r>
              <a:rPr lang="en-US" dirty="0" smtClean="0"/>
              <a:t>Management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Housing navigation, mental health </a:t>
            </a:r>
            <a:r>
              <a:rPr lang="en-US" dirty="0" smtClean="0"/>
              <a:t>services, </a:t>
            </a:r>
            <a:r>
              <a:rPr lang="en-US" dirty="0" smtClean="0"/>
              <a:t>food insecurity, health and wellness, etc. 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Designed to serve the unique needs of each family.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Case </a:t>
            </a:r>
            <a:r>
              <a:rPr lang="en-US" dirty="0"/>
              <a:t>Managers will be provided by Foothill Unity Center and serve </a:t>
            </a:r>
            <a:r>
              <a:rPr lang="en-US" dirty="0" smtClean="0"/>
              <a:t>clients </a:t>
            </a:r>
            <a:r>
              <a:rPr lang="en-US" dirty="0"/>
              <a:t>at the Monrovia Community Center.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Program is targeted to begin in January 2022 – more details to follow.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47" y="350495"/>
            <a:ext cx="1175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29724"/>
                </a:solidFill>
                <a:latin typeface="Helvetica" charset="0"/>
                <a:ea typeface="Helvetica" charset="0"/>
                <a:cs typeface="Helvetica" charset="0"/>
              </a:rPr>
              <a:t>ULTIMATE GOAL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747" y="1548181"/>
            <a:ext cx="11759135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" algn="ctr">
              <a:lnSpc>
                <a:spcPts val="2600"/>
              </a:lnSpc>
            </a:pPr>
            <a:r>
              <a:rPr lang="en-US" sz="2400" i="1" dirty="0" smtClean="0">
                <a:ea typeface="Helvetica" charset="0"/>
                <a:cs typeface="Helvetica" charset="0"/>
              </a:rPr>
              <a:t>Prevent Homelessness and keep families in their homes! </a:t>
            </a:r>
          </a:p>
          <a:p>
            <a:pPr marL="160020" algn="ctr">
              <a:lnSpc>
                <a:spcPts val="2600"/>
              </a:lnSpc>
            </a:pPr>
            <a:r>
              <a:rPr lang="en-US" sz="2400" i="1" dirty="0" smtClean="0">
                <a:ea typeface="Helvetica" charset="0"/>
                <a:cs typeface="Helvetica" charset="0"/>
              </a:rPr>
              <a:t>Not only is it the “right” thing to do, it is a more cost effective solution.</a:t>
            </a:r>
          </a:p>
          <a:p>
            <a:pPr marL="160020" algn="ctr">
              <a:lnSpc>
                <a:spcPts val="2600"/>
              </a:lnSpc>
            </a:pPr>
            <a:endParaRPr lang="en-US" sz="2400" i="1" dirty="0" smtClean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endParaRPr lang="en-US" sz="2400" i="1" dirty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r>
              <a:rPr lang="en-US" sz="2400" i="1" dirty="0">
                <a:ea typeface="Helvetica" charset="0"/>
                <a:cs typeface="Helvetica" charset="0"/>
              </a:rPr>
              <a:t>According to National Alliance to End Homelessness, February 2017</a:t>
            </a:r>
          </a:p>
          <a:p>
            <a:pPr marL="160020" algn="ctr">
              <a:lnSpc>
                <a:spcPts val="2600"/>
              </a:lnSpc>
            </a:pPr>
            <a:endParaRPr lang="en-US" sz="2400" i="1" dirty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r>
              <a:rPr lang="en-US" sz="2400" i="1" dirty="0">
                <a:ea typeface="Helvetica" charset="0"/>
                <a:cs typeface="Helvetica" charset="0"/>
              </a:rPr>
              <a:t>“An individual experiencing homeless </a:t>
            </a:r>
            <a:endParaRPr lang="en-US" sz="2400" i="1" dirty="0" smtClean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r>
              <a:rPr lang="en-US" sz="2400" i="1" dirty="0" smtClean="0">
                <a:ea typeface="Helvetica" charset="0"/>
                <a:cs typeface="Helvetica" charset="0"/>
              </a:rPr>
              <a:t>can </a:t>
            </a:r>
            <a:r>
              <a:rPr lang="en-US" sz="2400" i="1" dirty="0">
                <a:ea typeface="Helvetica" charset="0"/>
                <a:cs typeface="Helvetica" charset="0"/>
              </a:rPr>
              <a:t>costs the taxpayer an average of $35,578 per year</a:t>
            </a:r>
            <a:r>
              <a:rPr lang="en-US" sz="2400" i="1" dirty="0" smtClean="0">
                <a:ea typeface="Helvetica" charset="0"/>
                <a:cs typeface="Helvetica" charset="0"/>
              </a:rPr>
              <a:t>”</a:t>
            </a:r>
          </a:p>
          <a:p>
            <a:pPr marL="160020" algn="ctr">
              <a:lnSpc>
                <a:spcPts val="2600"/>
              </a:lnSpc>
            </a:pPr>
            <a:endParaRPr lang="en-US" sz="2400" i="1" dirty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r>
              <a:rPr lang="en-US" sz="2400" i="1" dirty="0" smtClean="0">
                <a:ea typeface="Helvetica" charset="0"/>
                <a:cs typeface="Helvetica" charset="0"/>
              </a:rPr>
              <a:t>We are positions to help more families in both the HDRP and eCHIP program.</a:t>
            </a:r>
            <a:endParaRPr lang="en-US" sz="2400" i="1" dirty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endParaRPr lang="en-US" sz="2400" i="1" dirty="0" smtClean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endParaRPr lang="en-US" sz="2400" i="1" dirty="0">
              <a:ea typeface="Helvetica" charset="0"/>
              <a:cs typeface="Helvetica" charset="0"/>
            </a:endParaRPr>
          </a:p>
          <a:p>
            <a:pPr marL="160020" algn="ctr">
              <a:lnSpc>
                <a:spcPts val="2600"/>
              </a:lnSpc>
            </a:pPr>
            <a:r>
              <a:rPr lang="en-US" sz="2400" b="1" dirty="0"/>
              <a:t>If you would like more information about getting your faith community involved, please email: </a:t>
            </a:r>
            <a:r>
              <a:rPr lang="en-US" sz="2400" b="1" u="sng" dirty="0">
                <a:hlinkClick r:id="rId3"/>
              </a:rPr>
              <a:t>housing@mountainsidecommunion.org</a:t>
            </a:r>
            <a:endParaRPr lang="en-US" sz="2400" b="1" u="sng" dirty="0"/>
          </a:p>
          <a:p>
            <a:pPr marL="160020" algn="ctr">
              <a:lnSpc>
                <a:spcPts val="2600"/>
              </a:lnSpc>
            </a:pPr>
            <a:endParaRPr lang="en-US" sz="2400" i="1" dirty="0" smtClean="0">
              <a:ea typeface="Helvetica" charset="0"/>
              <a:cs typeface="Helvetica" charset="0"/>
            </a:endParaRPr>
          </a:p>
          <a:p>
            <a:pPr marL="160020">
              <a:lnSpc>
                <a:spcPts val="2600"/>
              </a:lnSpc>
            </a:pPr>
            <a:endParaRPr lang="en-US" dirty="0">
              <a:ea typeface="Helvetica" charset="0"/>
              <a:cs typeface="Helvetic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5360" y="6142039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435" y="4130717"/>
            <a:ext cx="5225661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7200" b="1" dirty="0" smtClean="0"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</a:rPr>
              <a:t>QUESTIONS</a:t>
            </a:r>
            <a:r>
              <a:rPr lang="en-US" sz="7200" b="1" dirty="0" smtClean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sz="7200" b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963" y="930283"/>
            <a:ext cx="2648607" cy="264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Our First Priority in Monrovia is to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HELP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6611471" cy="4351338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i="1" dirty="0"/>
              <a:t>Monrovian’s are: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Compassionate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Generous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Willing to do the hard work to solve these community challenges </a:t>
            </a:r>
            <a:endParaRPr lang="en-U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i="1" dirty="0"/>
              <a:t>Monrovian’s are looking 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Build upon the strengths within our community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Learn from the many local service providers who are making an impact everyday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i="1" dirty="0"/>
              <a:t>Monrovian’s recognizes that not all individuals experiencing homelessness are the same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Each situation will require a unique response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4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17" y="477476"/>
            <a:ext cx="7350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29724"/>
                </a:solidFill>
                <a:ea typeface="Helvetica" charset="0"/>
                <a:cs typeface="Helvetica" charset="0"/>
              </a:rPr>
              <a:t>MONROVIA’S RESPONSE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7529" y="1743560"/>
            <a:ext cx="69315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ea typeface="Helvetica" charset="0"/>
                <a:cs typeface="Helvetica" charset="0"/>
              </a:rPr>
              <a:t>In an effort to respond to this </a:t>
            </a:r>
            <a:r>
              <a:rPr lang="en-US" sz="2400" dirty="0" smtClean="0">
                <a:ea typeface="Helvetica" charset="0"/>
                <a:cs typeface="Helvetica" charset="0"/>
              </a:rPr>
              <a:t>community challenge, </a:t>
            </a:r>
            <a:r>
              <a:rPr lang="en-US" sz="2400" dirty="0">
                <a:ea typeface="Helvetica" charset="0"/>
                <a:cs typeface="Helvetica" charset="0"/>
              </a:rPr>
              <a:t>on </a:t>
            </a:r>
            <a:r>
              <a:rPr lang="en-US" sz="2400" dirty="0" smtClean="0">
                <a:ea typeface="Helvetica" charset="0"/>
                <a:cs typeface="Helvetica" charset="0"/>
              </a:rPr>
              <a:t>July 17, 2018 </a:t>
            </a:r>
            <a:r>
              <a:rPr lang="en-US" sz="2400" dirty="0">
                <a:ea typeface="Helvetica" charset="0"/>
                <a:cs typeface="Helvetica" charset="0"/>
              </a:rPr>
              <a:t>the City Council </a:t>
            </a:r>
            <a:r>
              <a:rPr lang="en-US" sz="2400" dirty="0" smtClean="0">
                <a:ea typeface="Helvetica" charset="0"/>
                <a:cs typeface="Helvetica" charset="0"/>
              </a:rPr>
              <a:t>adopted: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>
              <a:ea typeface="Helvetica" charset="0"/>
              <a:cs typeface="Helvetica" charset="0"/>
            </a:endParaRPr>
          </a:p>
          <a:p>
            <a:pPr algn="ctr"/>
            <a:r>
              <a:rPr lang="en-US" sz="2400" i="1" dirty="0" smtClean="0">
                <a:ea typeface="Helvetica" charset="0"/>
                <a:cs typeface="Helvetica" charset="0"/>
              </a:rPr>
              <a:t>City </a:t>
            </a:r>
            <a:r>
              <a:rPr lang="en-US" sz="2400" i="1" dirty="0">
                <a:ea typeface="Helvetica" charset="0"/>
                <a:cs typeface="Helvetica" charset="0"/>
              </a:rPr>
              <a:t>of Monrovia </a:t>
            </a:r>
            <a:endParaRPr lang="en-US" sz="2400" i="1" dirty="0" smtClean="0">
              <a:ea typeface="Helvetica" charset="0"/>
              <a:cs typeface="Helvetica" charset="0"/>
            </a:endParaRPr>
          </a:p>
          <a:p>
            <a:pPr algn="ctr"/>
            <a:r>
              <a:rPr lang="en-US" sz="2400" i="1" dirty="0" smtClean="0">
                <a:ea typeface="Helvetica" charset="0"/>
                <a:cs typeface="Helvetica" charset="0"/>
              </a:rPr>
              <a:t>Plan </a:t>
            </a:r>
            <a:r>
              <a:rPr lang="en-US" sz="2400" i="1" dirty="0">
                <a:ea typeface="Helvetica" charset="0"/>
                <a:cs typeface="Helvetica" charset="0"/>
              </a:rPr>
              <a:t>to Prevent and Combat Homelessness</a:t>
            </a:r>
          </a:p>
          <a:p>
            <a:endParaRPr lang="en-US" sz="2400" dirty="0" smtClean="0">
              <a:ea typeface="Helvetica" charset="0"/>
              <a:cs typeface="Helvetica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Helvetica" charset="0"/>
                <a:cs typeface="Helvetica" charset="0"/>
              </a:rPr>
              <a:t>The </a:t>
            </a:r>
            <a:r>
              <a:rPr lang="en-US" sz="2400" dirty="0">
                <a:ea typeface="Helvetica" charset="0"/>
                <a:cs typeface="Helvetica" charset="0"/>
              </a:rPr>
              <a:t>plan </a:t>
            </a:r>
            <a:r>
              <a:rPr lang="en-US" sz="2400" dirty="0" smtClean="0">
                <a:ea typeface="Helvetica" charset="0"/>
                <a:cs typeface="Helvetica" charset="0"/>
              </a:rPr>
              <a:t>includes five strategies all focusing on:</a:t>
            </a:r>
            <a:endParaRPr lang="en-US" sz="2400" dirty="0">
              <a:ea typeface="Helvetica" charset="0"/>
              <a:cs typeface="Helvetica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Helvetica" charset="0"/>
                <a:cs typeface="Helvetica" charset="0"/>
              </a:rPr>
              <a:t>Helping those in need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Helvetica" charset="0"/>
                <a:cs typeface="Helvetica" charset="0"/>
              </a:rPr>
              <a:t>Supporting our community partners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Helvetica" charset="0"/>
                <a:cs typeface="Helvetica" charset="0"/>
              </a:rPr>
              <a:t>Responding in a coordinated effort</a:t>
            </a:r>
            <a:endParaRPr lang="en-US" sz="2400" dirty="0">
              <a:ea typeface="Helvetica" charset="0"/>
              <a:cs typeface="Helvetic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360" y="6142039"/>
            <a:ext cx="571500" cy="57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618" y="800641"/>
            <a:ext cx="4206354" cy="52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360" y="6142039"/>
            <a:ext cx="571500" cy="571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9119" y="498573"/>
            <a:ext cx="6628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Goal 1:</a:t>
            </a:r>
          </a:p>
          <a:p>
            <a:r>
              <a:rPr lang="en-US" sz="2800" b="1" dirty="0"/>
              <a:t>Be Relentless in Contacting the Homeless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798" y="1128026"/>
            <a:ext cx="5097712" cy="4313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9119" y="2128538"/>
            <a:ext cx="6063728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lvl="0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City has developed existing mechanisms through which we relentlessly contact those individuals experiencing homeless frequently</a:t>
            </a:r>
          </a:p>
          <a:p>
            <a:pPr marL="388620" lvl="0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8620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They may not be ready for assistance today, but when they are ready we want to be there</a:t>
            </a:r>
          </a:p>
        </p:txBody>
      </p:sp>
    </p:spTree>
    <p:extLst>
      <p:ext uri="{BB962C8B-B14F-4D97-AF65-F5344CB8AC3E}">
        <p14:creationId xmlns:p14="http://schemas.microsoft.com/office/powerpoint/2010/main" val="1609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360" y="6142039"/>
            <a:ext cx="571500" cy="571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6451" y="26059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Goal 2:</a:t>
            </a:r>
          </a:p>
          <a:p>
            <a:r>
              <a:rPr lang="en-US" sz="2800" b="1" dirty="0"/>
              <a:t>Expand Community Coordination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00634" y="1969578"/>
            <a:ext cx="58321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There </a:t>
            </a:r>
            <a:r>
              <a:rPr lang="en-US" sz="2000" dirty="0"/>
              <a:t>are a multitude of </a:t>
            </a:r>
            <a:r>
              <a:rPr lang="en-US" sz="2000" dirty="0" smtClean="0"/>
              <a:t>service </a:t>
            </a:r>
            <a:r>
              <a:rPr lang="en-US" sz="2000" dirty="0"/>
              <a:t>providers in Monrovia and in the greater SGV </a:t>
            </a:r>
            <a:r>
              <a:rPr lang="en-US" sz="2000" dirty="0" smtClean="0"/>
              <a:t>area</a:t>
            </a:r>
          </a:p>
          <a:p>
            <a:pPr marL="50292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50292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Developing </a:t>
            </a:r>
            <a:r>
              <a:rPr lang="en-US" sz="2000" dirty="0"/>
              <a:t>better service coordination between all of these different entities is an essential component to ending </a:t>
            </a:r>
            <a:r>
              <a:rPr lang="en-US" sz="2000" dirty="0" smtClean="0"/>
              <a:t>homelessness</a:t>
            </a:r>
          </a:p>
          <a:p>
            <a:pPr marL="50292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50292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Enhanced communication and coordination</a:t>
            </a:r>
          </a:p>
          <a:p>
            <a:pPr marL="502920" indent="-3429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859" y="381561"/>
            <a:ext cx="4651501" cy="603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360" y="6142039"/>
            <a:ext cx="571500" cy="571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1034" y="438540"/>
            <a:ext cx="36990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Goal 3: </a:t>
            </a:r>
            <a:endParaRPr lang="en-US" sz="2800" b="1" dirty="0" smtClean="0"/>
          </a:p>
          <a:p>
            <a:r>
              <a:rPr lang="en-US" sz="2800" b="1" dirty="0" smtClean="0"/>
              <a:t>Promote </a:t>
            </a:r>
            <a:r>
              <a:rPr lang="en-US" sz="2800" b="1" dirty="0"/>
              <a:t>Use of the 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690" y="193484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0292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CES aims to integrate all homeless housing and service delivery needs through one integrated platform to reduce the time that those are homeless and link individuals to supportive </a:t>
            </a:r>
            <a:r>
              <a:rPr lang="en-US" sz="2000" dirty="0" smtClean="0"/>
              <a:t>services</a:t>
            </a:r>
          </a:p>
          <a:p>
            <a:pPr marL="331470" indent="-171450">
              <a:buFont typeface="Wingdings" panose="05000000000000000000" pitchFamily="2" charset="2"/>
              <a:buChar char="§"/>
            </a:pPr>
            <a:endParaRPr lang="en-US" sz="1000" dirty="0" smtClean="0"/>
          </a:p>
          <a:p>
            <a:pPr marL="96012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Promote the use of the CES on </a:t>
            </a:r>
            <a:r>
              <a:rPr lang="en-US" sz="2000" dirty="0"/>
              <a:t>the City's website and on resource </a:t>
            </a:r>
            <a:r>
              <a:rPr lang="en-US" sz="2000" dirty="0" smtClean="0"/>
              <a:t>guides</a:t>
            </a:r>
          </a:p>
          <a:p>
            <a:pPr marL="960120" lvl="1" indent="-342900">
              <a:buFont typeface="Wingdings" panose="05000000000000000000" pitchFamily="2" charset="2"/>
              <a:buChar char="§"/>
            </a:pPr>
            <a:endParaRPr lang="en-US" sz="1000" dirty="0" smtClean="0"/>
          </a:p>
          <a:p>
            <a:pPr marL="96012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Host </a:t>
            </a:r>
            <a:r>
              <a:rPr lang="en-US" sz="2000" dirty="0"/>
              <a:t>community meetings to update the public </a:t>
            </a:r>
            <a:r>
              <a:rPr lang="en-US" sz="2000" dirty="0" smtClean="0"/>
              <a:t>about use </a:t>
            </a:r>
            <a:r>
              <a:rPr lang="en-US" sz="2000" dirty="0"/>
              <a:t>of the </a:t>
            </a:r>
            <a:r>
              <a:rPr lang="en-US" sz="2000" dirty="0" smtClean="0"/>
              <a:t>CES</a:t>
            </a:r>
          </a:p>
          <a:p>
            <a:pPr marL="960120" lvl="1" indent="-342900">
              <a:buFont typeface="Wingdings" panose="05000000000000000000" pitchFamily="2" charset="2"/>
              <a:buChar char="§"/>
            </a:pPr>
            <a:endParaRPr lang="en-US" sz="1000" dirty="0" smtClean="0"/>
          </a:p>
          <a:p>
            <a:pPr marL="96012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Provide </a:t>
            </a:r>
            <a:r>
              <a:rPr lang="en-US" sz="2000" dirty="0"/>
              <a:t>community education at the Monrovia Area Partnership </a:t>
            </a:r>
            <a:r>
              <a:rPr lang="en-US" sz="2000" dirty="0" smtClean="0"/>
              <a:t>conferences, </a:t>
            </a:r>
            <a:r>
              <a:rPr lang="en-US" sz="2000" dirty="0"/>
              <a:t>Neighborhood Watch </a:t>
            </a:r>
            <a:r>
              <a:rPr lang="en-US" sz="2000" dirty="0" smtClean="0"/>
              <a:t>meetings, and Chamber of Commerce meetings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336" y="475751"/>
            <a:ext cx="4103162" cy="53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360" y="6142039"/>
            <a:ext cx="571500" cy="57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480" y="0"/>
            <a:ext cx="447852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928" y="35155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Goal 4: </a:t>
            </a:r>
          </a:p>
          <a:p>
            <a:r>
              <a:rPr lang="en-US" sz="2800" b="1" dirty="0"/>
              <a:t>Develop Updated Educational Materials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7928" y="1653960"/>
            <a:ext cx="63176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Work </a:t>
            </a:r>
            <a:r>
              <a:rPr lang="en-US" sz="2000" dirty="0"/>
              <a:t>to develop better educational materials </a:t>
            </a:r>
            <a:r>
              <a:rPr lang="en-US" sz="2000" dirty="0" smtClean="0"/>
              <a:t>to promote homeless </a:t>
            </a:r>
            <a:r>
              <a:rPr lang="en-US" sz="2000" dirty="0"/>
              <a:t>response </a:t>
            </a:r>
            <a:r>
              <a:rPr lang="en-US" sz="2000" dirty="0" smtClean="0"/>
              <a:t>options</a:t>
            </a:r>
          </a:p>
          <a:p>
            <a:endParaRPr lang="en-US" sz="1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Staff </a:t>
            </a:r>
            <a:r>
              <a:rPr lang="en-US" sz="2000" dirty="0"/>
              <a:t>has </a:t>
            </a:r>
            <a:r>
              <a:rPr lang="en-US" sz="2000" dirty="0" smtClean="0"/>
              <a:t>created </a:t>
            </a:r>
            <a:r>
              <a:rPr lang="en-US" sz="2000" dirty="0"/>
              <a:t>a practical toolkit for the public that outlines tangible ways individuals can help address homelessness </a:t>
            </a:r>
            <a:r>
              <a:rPr lang="en-US" sz="2000" dirty="0" smtClean="0"/>
              <a:t>issues</a:t>
            </a:r>
          </a:p>
          <a:p>
            <a:pPr marL="160020"/>
            <a:endParaRPr lang="en-US" sz="1000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b="1" i="1" dirty="0" smtClean="0"/>
              <a:t>The City of Monrovia Homeless Response Kit </a:t>
            </a:r>
          </a:p>
          <a:p>
            <a:pPr algn="ctr"/>
            <a:r>
              <a:rPr lang="en-US" b="1" i="1" dirty="0" smtClean="0"/>
              <a:t>can be downloaded </a:t>
            </a:r>
            <a:r>
              <a:rPr lang="en-US" b="1" i="1" dirty="0"/>
              <a:t>on the City website</a:t>
            </a:r>
            <a:r>
              <a:rPr lang="en-US" b="1" i="1" dirty="0" smtClean="0"/>
              <a:t>:</a:t>
            </a:r>
          </a:p>
          <a:p>
            <a:pPr algn="ctr"/>
            <a:endParaRPr lang="en-US" sz="1000" b="1" i="1" dirty="0"/>
          </a:p>
          <a:p>
            <a:pPr algn="ctr"/>
            <a:r>
              <a:rPr lang="en-US" b="1" i="1" dirty="0"/>
              <a:t>WWW.CITYOFMONROVIA.ORG/HOMELESS-SERVICES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360" y="6142039"/>
            <a:ext cx="571500" cy="571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366" y="40625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Goal </a:t>
            </a:r>
            <a:r>
              <a:rPr lang="en-US" sz="2800" b="1" dirty="0" smtClean="0"/>
              <a:t>5: </a:t>
            </a:r>
            <a:endParaRPr lang="en-US" sz="2800" b="1" dirty="0"/>
          </a:p>
          <a:p>
            <a:r>
              <a:rPr lang="en-US" sz="2800" b="1" dirty="0"/>
              <a:t>Housing Displacement Response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367" y="1616386"/>
            <a:ext cx="52651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Unfortunately</a:t>
            </a:r>
            <a:r>
              <a:rPr lang="en-US" sz="2000" dirty="0"/>
              <a:t>, life can create challenging circumstances and place families in an immediate housing crisis. </a:t>
            </a: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loss of a job or a significant illness of the primary household provider can be devastating and result in homelessness.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The intent of the Housing Displacement Response Plan (HDRP) is to prevent Monrovia residents from experiencing homelessness by providing a “hand-up” to support those in danger of displacement.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507" y="1561924"/>
            <a:ext cx="56197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365" y="406257"/>
            <a:ext cx="1115496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Housing </a:t>
            </a:r>
            <a:r>
              <a:rPr lang="en-US" sz="2800" b="1" dirty="0"/>
              <a:t>Displacement Response </a:t>
            </a:r>
            <a:r>
              <a:rPr lang="en-US" sz="2800" b="1" dirty="0" smtClean="0"/>
              <a:t>Plan</a:t>
            </a:r>
          </a:p>
          <a:p>
            <a:r>
              <a:rPr lang="en-US" sz="2800" b="1" dirty="0" smtClean="0"/>
              <a:t>Who is eligible?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45365" y="1645710"/>
            <a:ext cx="1125264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family in need must be relationally connected to a faith community, school, or nonprofit organization in Monrovia</a:t>
            </a:r>
            <a:r>
              <a:rPr lang="en-US" sz="2000" dirty="0" smtClean="0"/>
              <a:t>.</a:t>
            </a:r>
          </a:p>
          <a:p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family must be experiencing circumstantial acute financial distress and meet two (2) of the following descriptions</a:t>
            </a:r>
            <a:r>
              <a:rPr lang="en-US" sz="2000" dirty="0" smtClean="0"/>
              <a:t>:</a:t>
            </a:r>
          </a:p>
          <a:p>
            <a:endParaRPr lang="en-US" sz="1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Children </a:t>
            </a:r>
            <a:r>
              <a:rPr lang="en-US" sz="2000" dirty="0"/>
              <a:t>attending a Monrovia based school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Received </a:t>
            </a:r>
            <a:r>
              <a:rPr lang="en-US" sz="2000" dirty="0"/>
              <a:t>an eviction notice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Diagnosed </a:t>
            </a:r>
            <a:r>
              <a:rPr lang="en-US" sz="2000" dirty="0"/>
              <a:t>with a disability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Resident </a:t>
            </a:r>
            <a:r>
              <a:rPr lang="en-US" sz="2000" dirty="0"/>
              <a:t>in Monrovia for 7+ years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Family </a:t>
            </a:r>
            <a:r>
              <a:rPr lang="en-US" sz="2000" dirty="0"/>
              <a:t>consists of a single parent; or the second parent is no longer working due to job loss, illness, or incarceration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Individual </a:t>
            </a:r>
            <a:r>
              <a:rPr lang="en-US" sz="2000" dirty="0"/>
              <a:t>is elderly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Primary </a:t>
            </a:r>
            <a:r>
              <a:rPr lang="en-US" sz="2000" dirty="0"/>
              <a:t>household provider is being deported from the United States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Family </a:t>
            </a:r>
            <a:r>
              <a:rPr lang="en-US" sz="2000" dirty="0"/>
              <a:t>is between housing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801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4437</TotalTime>
  <Words>1227</Words>
  <Application>Microsoft Office PowerPoint</Application>
  <PresentationFormat>Widescreen</PresentationFormat>
  <Paragraphs>185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Symbol</vt:lpstr>
      <vt:lpstr>Times New Roman</vt:lpstr>
      <vt:lpstr>Wingdings</vt:lpstr>
      <vt:lpstr>Office Theme</vt:lpstr>
      <vt:lpstr>PowerPoint Presentation</vt:lpstr>
      <vt:lpstr>Our First Priority in Monrovia is to HELP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Tina Cherry</cp:lastModifiedBy>
  <cp:revision>73</cp:revision>
  <cp:lastPrinted>2021-11-20T01:31:45Z</cp:lastPrinted>
  <dcterms:created xsi:type="dcterms:W3CDTF">2019-08-28T20:56:56Z</dcterms:created>
  <dcterms:modified xsi:type="dcterms:W3CDTF">2021-11-20T01:46:42Z</dcterms:modified>
</cp:coreProperties>
</file>