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CC9229-D5A2-4249-BE57-B6CA5CEA6B6A}" type="doc">
      <dgm:prSet loTypeId="urn:microsoft.com/office/officeart/2005/8/layout/defaul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5C3991D-4478-4BF6-BCE8-A3F3C4CA8C57}">
      <dgm:prSet/>
      <dgm:spPr>
        <a:solidFill>
          <a:schemeClr val="tx1"/>
        </a:solidFill>
      </dgm:spPr>
      <dgm:t>
        <a:bodyPr/>
        <a:lstStyle/>
        <a:p>
          <a:r>
            <a:rPr lang="en-US" b="1" dirty="0"/>
            <a:t>Assists field personnel by conducting field evaluations</a:t>
          </a:r>
          <a:endParaRPr lang="en-US" dirty="0"/>
        </a:p>
      </dgm:t>
    </dgm:pt>
    <dgm:pt modelId="{4C7439DB-CEFF-4AB3-9E33-3F638FE07482}" type="parTrans" cxnId="{EDD92C63-D310-433D-947C-F90D58C156CF}">
      <dgm:prSet/>
      <dgm:spPr/>
      <dgm:t>
        <a:bodyPr/>
        <a:lstStyle/>
        <a:p>
          <a:endParaRPr lang="en-US"/>
        </a:p>
      </dgm:t>
    </dgm:pt>
    <dgm:pt modelId="{BCEFBB01-0B3E-4BA4-B14D-3DC527F275AB}" type="sibTrans" cxnId="{EDD92C63-D310-433D-947C-F90D58C156CF}">
      <dgm:prSet/>
      <dgm:spPr/>
      <dgm:t>
        <a:bodyPr/>
        <a:lstStyle/>
        <a:p>
          <a:endParaRPr lang="en-US"/>
        </a:p>
      </dgm:t>
    </dgm:pt>
    <dgm:pt modelId="{060BF7F0-6C9E-438B-BDB1-BFA81566EAD6}">
      <dgm:prSet/>
      <dgm:spPr>
        <a:solidFill>
          <a:schemeClr val="tx1"/>
        </a:solidFill>
      </dgm:spPr>
      <dgm:t>
        <a:bodyPr/>
        <a:lstStyle/>
        <a:p>
          <a:r>
            <a:rPr lang="en-US" b="1" dirty="0"/>
            <a:t>Responds to calls involving persons with mental health disorders to defuse potentially volatile situations </a:t>
          </a:r>
          <a:endParaRPr lang="en-US" dirty="0"/>
        </a:p>
      </dgm:t>
    </dgm:pt>
    <dgm:pt modelId="{CD64AA6A-68A0-4176-84C4-51107E07C443}" type="parTrans" cxnId="{E32B06DF-3BDF-4A2A-8AFC-269470CFD655}">
      <dgm:prSet/>
      <dgm:spPr/>
      <dgm:t>
        <a:bodyPr/>
        <a:lstStyle/>
        <a:p>
          <a:endParaRPr lang="en-US"/>
        </a:p>
      </dgm:t>
    </dgm:pt>
    <dgm:pt modelId="{3CE32E35-CD27-4754-88D4-BA21A9519481}" type="sibTrans" cxnId="{E32B06DF-3BDF-4A2A-8AFC-269470CFD655}">
      <dgm:prSet/>
      <dgm:spPr/>
      <dgm:t>
        <a:bodyPr/>
        <a:lstStyle/>
        <a:p>
          <a:endParaRPr lang="en-US"/>
        </a:p>
      </dgm:t>
    </dgm:pt>
    <dgm:pt modelId="{4BE8BE53-201F-4919-A668-762374C64156}">
      <dgm:prSet/>
      <dgm:spPr>
        <a:solidFill>
          <a:schemeClr val="tx1"/>
        </a:solidFill>
      </dgm:spPr>
      <dgm:t>
        <a:bodyPr/>
        <a:lstStyle/>
        <a:p>
          <a:r>
            <a:rPr lang="en-US" b="1" dirty="0"/>
            <a:t>Handles the detainment, transportation and the admittance of the individual into a mental health facility when appropriate</a:t>
          </a:r>
          <a:endParaRPr lang="en-US" dirty="0"/>
        </a:p>
      </dgm:t>
    </dgm:pt>
    <dgm:pt modelId="{6A60696F-93A3-4982-99F5-E4F4B7C4A617}" type="parTrans" cxnId="{D7F73E9B-6B3D-44B9-B6EC-B1492756B15E}">
      <dgm:prSet/>
      <dgm:spPr/>
      <dgm:t>
        <a:bodyPr/>
        <a:lstStyle/>
        <a:p>
          <a:endParaRPr lang="en-US"/>
        </a:p>
      </dgm:t>
    </dgm:pt>
    <dgm:pt modelId="{CBB94FEC-AC2A-4AF6-B985-348ABE7AC7B9}" type="sibTrans" cxnId="{D7F73E9B-6B3D-44B9-B6EC-B1492756B15E}">
      <dgm:prSet/>
      <dgm:spPr/>
      <dgm:t>
        <a:bodyPr/>
        <a:lstStyle/>
        <a:p>
          <a:endParaRPr lang="en-US"/>
        </a:p>
      </dgm:t>
    </dgm:pt>
    <dgm:pt modelId="{746298D3-583C-4ABC-B145-3D38933E2829}">
      <dgm:prSet/>
      <dgm:spPr>
        <a:solidFill>
          <a:schemeClr val="tx1"/>
        </a:solidFill>
      </dgm:spPr>
      <dgm:t>
        <a:bodyPr/>
        <a:lstStyle/>
        <a:p>
          <a:r>
            <a:rPr lang="en-US" b="1" dirty="0"/>
            <a:t>Provides crisis intervention, referrals and follow-up of persons with mental health disorders who do not meet the criteria of 5150 W.I.C.</a:t>
          </a:r>
          <a:endParaRPr lang="en-US" dirty="0"/>
        </a:p>
      </dgm:t>
    </dgm:pt>
    <dgm:pt modelId="{C2773EB2-F804-4216-A74E-F9695EE96EE4}" type="parTrans" cxnId="{92B52DC2-2F82-42CF-BE7C-2616451039AF}">
      <dgm:prSet/>
      <dgm:spPr/>
      <dgm:t>
        <a:bodyPr/>
        <a:lstStyle/>
        <a:p>
          <a:endParaRPr lang="en-US"/>
        </a:p>
      </dgm:t>
    </dgm:pt>
    <dgm:pt modelId="{CD9FB5CC-8FD3-4B22-812B-B2F1B1927DDE}" type="sibTrans" cxnId="{92B52DC2-2F82-42CF-BE7C-2616451039AF}">
      <dgm:prSet/>
      <dgm:spPr/>
      <dgm:t>
        <a:bodyPr/>
        <a:lstStyle/>
        <a:p>
          <a:endParaRPr lang="en-US"/>
        </a:p>
      </dgm:t>
    </dgm:pt>
    <dgm:pt modelId="{618FE11C-6B8F-48C5-B475-2069883BC424}">
      <dgm:prSet/>
      <dgm:spPr>
        <a:solidFill>
          <a:schemeClr val="tx1"/>
        </a:solidFill>
      </dgm:spPr>
      <dgm:t>
        <a:bodyPr/>
        <a:lstStyle/>
        <a:p>
          <a:r>
            <a:rPr lang="en-US" b="1" dirty="0"/>
            <a:t>Provides support and resources to families who have a loved one with mental illness</a:t>
          </a:r>
          <a:endParaRPr lang="en-US" dirty="0"/>
        </a:p>
      </dgm:t>
    </dgm:pt>
    <dgm:pt modelId="{1B438280-C5B0-446F-84B6-95480C4B7631}" type="parTrans" cxnId="{A97C58DE-0C0E-4433-B549-6697CC129195}">
      <dgm:prSet/>
      <dgm:spPr/>
      <dgm:t>
        <a:bodyPr/>
        <a:lstStyle/>
        <a:p>
          <a:endParaRPr lang="en-US"/>
        </a:p>
      </dgm:t>
    </dgm:pt>
    <dgm:pt modelId="{DAC22689-3B24-4A8E-ADAB-9451CE90C409}" type="sibTrans" cxnId="{A97C58DE-0C0E-4433-B549-6697CC129195}">
      <dgm:prSet/>
      <dgm:spPr/>
      <dgm:t>
        <a:bodyPr/>
        <a:lstStyle/>
        <a:p>
          <a:endParaRPr lang="en-US"/>
        </a:p>
      </dgm:t>
    </dgm:pt>
    <dgm:pt modelId="{013185BD-87D7-4A12-89A9-D0053CCDEF74}" type="pres">
      <dgm:prSet presAssocID="{16CC9229-D5A2-4249-BE57-B6CA5CEA6B6A}" presName="diagram" presStyleCnt="0">
        <dgm:presLayoutVars>
          <dgm:dir/>
          <dgm:resizeHandles val="exact"/>
        </dgm:presLayoutVars>
      </dgm:prSet>
      <dgm:spPr/>
    </dgm:pt>
    <dgm:pt modelId="{5DC13157-5D91-47C3-A2AF-BE86A99AE52E}" type="pres">
      <dgm:prSet presAssocID="{45C3991D-4478-4BF6-BCE8-A3F3C4CA8C57}" presName="node" presStyleLbl="node1" presStyleIdx="0" presStyleCnt="5">
        <dgm:presLayoutVars>
          <dgm:bulletEnabled val="1"/>
        </dgm:presLayoutVars>
      </dgm:prSet>
      <dgm:spPr/>
    </dgm:pt>
    <dgm:pt modelId="{29E95C6F-7A96-4CFA-A59E-5E921F659BA0}" type="pres">
      <dgm:prSet presAssocID="{BCEFBB01-0B3E-4BA4-B14D-3DC527F275AB}" presName="sibTrans" presStyleCnt="0"/>
      <dgm:spPr/>
    </dgm:pt>
    <dgm:pt modelId="{285FA0D1-C7CA-4301-BACE-EF88113A8CF1}" type="pres">
      <dgm:prSet presAssocID="{060BF7F0-6C9E-438B-BDB1-BFA81566EAD6}" presName="node" presStyleLbl="node1" presStyleIdx="1" presStyleCnt="5">
        <dgm:presLayoutVars>
          <dgm:bulletEnabled val="1"/>
        </dgm:presLayoutVars>
      </dgm:prSet>
      <dgm:spPr/>
    </dgm:pt>
    <dgm:pt modelId="{B1CB9685-7D22-4612-926D-8536C9EE061F}" type="pres">
      <dgm:prSet presAssocID="{3CE32E35-CD27-4754-88D4-BA21A9519481}" presName="sibTrans" presStyleCnt="0"/>
      <dgm:spPr/>
    </dgm:pt>
    <dgm:pt modelId="{C5C57BDD-20C0-41EC-9A20-58AF1A94CE2F}" type="pres">
      <dgm:prSet presAssocID="{4BE8BE53-201F-4919-A668-762374C64156}" presName="node" presStyleLbl="node1" presStyleIdx="2" presStyleCnt="5">
        <dgm:presLayoutVars>
          <dgm:bulletEnabled val="1"/>
        </dgm:presLayoutVars>
      </dgm:prSet>
      <dgm:spPr/>
    </dgm:pt>
    <dgm:pt modelId="{0ED189E7-EE69-462C-9253-70CD013470DA}" type="pres">
      <dgm:prSet presAssocID="{CBB94FEC-AC2A-4AF6-B985-348ABE7AC7B9}" presName="sibTrans" presStyleCnt="0"/>
      <dgm:spPr/>
    </dgm:pt>
    <dgm:pt modelId="{605777B3-9DAE-4745-8FF0-0D8666CD3799}" type="pres">
      <dgm:prSet presAssocID="{746298D3-583C-4ABC-B145-3D38933E2829}" presName="node" presStyleLbl="node1" presStyleIdx="3" presStyleCnt="5">
        <dgm:presLayoutVars>
          <dgm:bulletEnabled val="1"/>
        </dgm:presLayoutVars>
      </dgm:prSet>
      <dgm:spPr/>
    </dgm:pt>
    <dgm:pt modelId="{AE3924F8-5D9B-4B91-8FEE-45E15B30811A}" type="pres">
      <dgm:prSet presAssocID="{CD9FB5CC-8FD3-4B22-812B-B2F1B1927DDE}" presName="sibTrans" presStyleCnt="0"/>
      <dgm:spPr/>
    </dgm:pt>
    <dgm:pt modelId="{1C9DA676-8CAF-4F0C-8547-7A706DDD6EAB}" type="pres">
      <dgm:prSet presAssocID="{618FE11C-6B8F-48C5-B475-2069883BC424}" presName="node" presStyleLbl="node1" presStyleIdx="4" presStyleCnt="5">
        <dgm:presLayoutVars>
          <dgm:bulletEnabled val="1"/>
        </dgm:presLayoutVars>
      </dgm:prSet>
      <dgm:spPr/>
    </dgm:pt>
  </dgm:ptLst>
  <dgm:cxnLst>
    <dgm:cxn modelId="{43116B2D-0F09-427A-B57B-C379CFDB16A3}" type="presOf" srcId="{060BF7F0-6C9E-438B-BDB1-BFA81566EAD6}" destId="{285FA0D1-C7CA-4301-BACE-EF88113A8CF1}" srcOrd="0" destOrd="0" presId="urn:microsoft.com/office/officeart/2005/8/layout/default"/>
    <dgm:cxn modelId="{EDD92C63-D310-433D-947C-F90D58C156CF}" srcId="{16CC9229-D5A2-4249-BE57-B6CA5CEA6B6A}" destId="{45C3991D-4478-4BF6-BCE8-A3F3C4CA8C57}" srcOrd="0" destOrd="0" parTransId="{4C7439DB-CEFF-4AB3-9E33-3F638FE07482}" sibTransId="{BCEFBB01-0B3E-4BA4-B14D-3DC527F275AB}"/>
    <dgm:cxn modelId="{530E8864-CA12-4473-BB03-D1CC7A4F97BD}" type="presOf" srcId="{45C3991D-4478-4BF6-BCE8-A3F3C4CA8C57}" destId="{5DC13157-5D91-47C3-A2AF-BE86A99AE52E}" srcOrd="0" destOrd="0" presId="urn:microsoft.com/office/officeart/2005/8/layout/default"/>
    <dgm:cxn modelId="{662A0146-74BC-4209-A896-22C7B858C855}" type="presOf" srcId="{16CC9229-D5A2-4249-BE57-B6CA5CEA6B6A}" destId="{013185BD-87D7-4A12-89A9-D0053CCDEF74}" srcOrd="0" destOrd="0" presId="urn:microsoft.com/office/officeart/2005/8/layout/default"/>
    <dgm:cxn modelId="{9BC07C6E-8932-4C60-AF5B-E17D48744269}" type="presOf" srcId="{746298D3-583C-4ABC-B145-3D38933E2829}" destId="{605777B3-9DAE-4745-8FF0-0D8666CD3799}" srcOrd="0" destOrd="0" presId="urn:microsoft.com/office/officeart/2005/8/layout/default"/>
    <dgm:cxn modelId="{B21C1690-46BC-4D65-8C6C-C957EC9527E1}" type="presOf" srcId="{618FE11C-6B8F-48C5-B475-2069883BC424}" destId="{1C9DA676-8CAF-4F0C-8547-7A706DDD6EAB}" srcOrd="0" destOrd="0" presId="urn:microsoft.com/office/officeart/2005/8/layout/default"/>
    <dgm:cxn modelId="{D7F73E9B-6B3D-44B9-B6EC-B1492756B15E}" srcId="{16CC9229-D5A2-4249-BE57-B6CA5CEA6B6A}" destId="{4BE8BE53-201F-4919-A668-762374C64156}" srcOrd="2" destOrd="0" parTransId="{6A60696F-93A3-4982-99F5-E4F4B7C4A617}" sibTransId="{CBB94FEC-AC2A-4AF6-B985-348ABE7AC7B9}"/>
    <dgm:cxn modelId="{92B52DC2-2F82-42CF-BE7C-2616451039AF}" srcId="{16CC9229-D5A2-4249-BE57-B6CA5CEA6B6A}" destId="{746298D3-583C-4ABC-B145-3D38933E2829}" srcOrd="3" destOrd="0" parTransId="{C2773EB2-F804-4216-A74E-F9695EE96EE4}" sibTransId="{CD9FB5CC-8FD3-4B22-812B-B2F1B1927DDE}"/>
    <dgm:cxn modelId="{A97C58DE-0C0E-4433-B549-6697CC129195}" srcId="{16CC9229-D5A2-4249-BE57-B6CA5CEA6B6A}" destId="{618FE11C-6B8F-48C5-B475-2069883BC424}" srcOrd="4" destOrd="0" parTransId="{1B438280-C5B0-446F-84B6-95480C4B7631}" sibTransId="{DAC22689-3B24-4A8E-ADAB-9451CE90C409}"/>
    <dgm:cxn modelId="{E32B06DF-3BDF-4A2A-8AFC-269470CFD655}" srcId="{16CC9229-D5A2-4249-BE57-B6CA5CEA6B6A}" destId="{060BF7F0-6C9E-438B-BDB1-BFA81566EAD6}" srcOrd="1" destOrd="0" parTransId="{CD64AA6A-68A0-4176-84C4-51107E07C443}" sibTransId="{3CE32E35-CD27-4754-88D4-BA21A9519481}"/>
    <dgm:cxn modelId="{265D77F0-6858-4B0A-8548-4090278A8000}" type="presOf" srcId="{4BE8BE53-201F-4919-A668-762374C64156}" destId="{C5C57BDD-20C0-41EC-9A20-58AF1A94CE2F}" srcOrd="0" destOrd="0" presId="urn:microsoft.com/office/officeart/2005/8/layout/default"/>
    <dgm:cxn modelId="{6506C297-F3A9-4C02-9A79-A7B253EAE95B}" type="presParOf" srcId="{013185BD-87D7-4A12-89A9-D0053CCDEF74}" destId="{5DC13157-5D91-47C3-A2AF-BE86A99AE52E}" srcOrd="0" destOrd="0" presId="urn:microsoft.com/office/officeart/2005/8/layout/default"/>
    <dgm:cxn modelId="{66DF6F1E-3763-4FB3-8347-B2B8CEEA35C5}" type="presParOf" srcId="{013185BD-87D7-4A12-89A9-D0053CCDEF74}" destId="{29E95C6F-7A96-4CFA-A59E-5E921F659BA0}" srcOrd="1" destOrd="0" presId="urn:microsoft.com/office/officeart/2005/8/layout/default"/>
    <dgm:cxn modelId="{8602DA67-25A1-48DC-8163-9EBED2093768}" type="presParOf" srcId="{013185BD-87D7-4A12-89A9-D0053CCDEF74}" destId="{285FA0D1-C7CA-4301-BACE-EF88113A8CF1}" srcOrd="2" destOrd="0" presId="urn:microsoft.com/office/officeart/2005/8/layout/default"/>
    <dgm:cxn modelId="{47FC7088-130F-4EFB-B514-6FFB16AF3162}" type="presParOf" srcId="{013185BD-87D7-4A12-89A9-D0053CCDEF74}" destId="{B1CB9685-7D22-4612-926D-8536C9EE061F}" srcOrd="3" destOrd="0" presId="urn:microsoft.com/office/officeart/2005/8/layout/default"/>
    <dgm:cxn modelId="{88463FB5-045D-49C1-A725-3FF1F42B0D7B}" type="presParOf" srcId="{013185BD-87D7-4A12-89A9-D0053CCDEF74}" destId="{C5C57BDD-20C0-41EC-9A20-58AF1A94CE2F}" srcOrd="4" destOrd="0" presId="urn:microsoft.com/office/officeart/2005/8/layout/default"/>
    <dgm:cxn modelId="{B606BD88-3D36-4604-9B90-552886C0619B}" type="presParOf" srcId="{013185BD-87D7-4A12-89A9-D0053CCDEF74}" destId="{0ED189E7-EE69-462C-9253-70CD013470DA}" srcOrd="5" destOrd="0" presId="urn:microsoft.com/office/officeart/2005/8/layout/default"/>
    <dgm:cxn modelId="{6F404FEB-6240-4BF9-8386-34E5CD0149EE}" type="presParOf" srcId="{013185BD-87D7-4A12-89A9-D0053CCDEF74}" destId="{605777B3-9DAE-4745-8FF0-0D8666CD3799}" srcOrd="6" destOrd="0" presId="urn:microsoft.com/office/officeart/2005/8/layout/default"/>
    <dgm:cxn modelId="{C49E8F0F-F093-4A17-87E4-79D81CED9003}" type="presParOf" srcId="{013185BD-87D7-4A12-89A9-D0053CCDEF74}" destId="{AE3924F8-5D9B-4B91-8FEE-45E15B30811A}" srcOrd="7" destOrd="0" presId="urn:microsoft.com/office/officeart/2005/8/layout/default"/>
    <dgm:cxn modelId="{1410FAE4-D449-4960-A6FC-A3FF5992EF63}" type="presParOf" srcId="{013185BD-87D7-4A12-89A9-D0053CCDEF74}" destId="{1C9DA676-8CAF-4F0C-8547-7A706DDD6EA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13157-5D91-47C3-A2AF-BE86A99AE52E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Assists field personnel by conducting field evaluations</a:t>
          </a:r>
          <a:endParaRPr lang="en-US" sz="2100" kern="1200" dirty="0"/>
        </a:p>
      </dsp:txBody>
      <dsp:txXfrm>
        <a:off x="0" y="39687"/>
        <a:ext cx="3286125" cy="1971675"/>
      </dsp:txXfrm>
    </dsp:sp>
    <dsp:sp modelId="{285FA0D1-C7CA-4301-BACE-EF88113A8CF1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Responds to calls involving persons with mental health disorders to defuse potentially volatile situations </a:t>
          </a:r>
          <a:endParaRPr lang="en-US" sz="2100" kern="1200" dirty="0"/>
        </a:p>
      </dsp:txBody>
      <dsp:txXfrm>
        <a:off x="3614737" y="39687"/>
        <a:ext cx="3286125" cy="1971675"/>
      </dsp:txXfrm>
    </dsp:sp>
    <dsp:sp modelId="{C5C57BDD-20C0-41EC-9A20-58AF1A94CE2F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Handles the detainment, transportation and the admittance of the individual into a mental health facility when appropriate</a:t>
          </a:r>
          <a:endParaRPr lang="en-US" sz="2100" kern="1200" dirty="0"/>
        </a:p>
      </dsp:txBody>
      <dsp:txXfrm>
        <a:off x="7229475" y="39687"/>
        <a:ext cx="3286125" cy="1971675"/>
      </dsp:txXfrm>
    </dsp:sp>
    <dsp:sp modelId="{605777B3-9DAE-4745-8FF0-0D8666CD3799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Provides crisis intervention, referrals and follow-up of persons with mental health disorders who do not meet the criteria of 5150 W.I.C.</a:t>
          </a:r>
          <a:endParaRPr lang="en-US" sz="2100" kern="1200" dirty="0"/>
        </a:p>
      </dsp:txBody>
      <dsp:txXfrm>
        <a:off x="1807368" y="2339975"/>
        <a:ext cx="3286125" cy="1971675"/>
      </dsp:txXfrm>
    </dsp:sp>
    <dsp:sp modelId="{1C9DA676-8CAF-4F0C-8547-7A706DDD6EAB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Provides support and resources to families who have a loved one with mental illness</a:t>
          </a:r>
          <a:endParaRPr lang="en-US" sz="2100" kern="1200" dirty="0"/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D5E6E-DEEE-4848-A1D2-6E88E5798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20F69-FF74-4464-A6DD-A014FDE2C4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5786C-2A3B-40B8-A90F-1771DFD2A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C655-259D-42D2-977E-22A2D92E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EC69A-342B-4DDB-91A4-EBB1A903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81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CC56D-CE4B-4E9A-9B23-92AE019E0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BF100-1F08-444D-8F9D-158B79154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63DBB-858D-4450-B166-A77140AB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1CCC0-0528-48C9-BFD9-692AEB4C3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993F2-5AFE-4740-A58B-16E5F72C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3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FBA776-C3B2-4DF5-8B75-A9A64E26A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BB34A-09AE-4DBD-88A2-1388F2C11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2B5FE-6F72-4365-8AA4-7F377524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B9838-49EC-4975-B29A-1534E7DA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9E38E-8460-4861-AFD4-2A64B48E7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7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25DF-3ABD-4F92-B036-9958FB99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DDA66-64EC-41FC-B41B-53A6D875D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B5BA-F9CE-4A6A-A5A1-22B851ABE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0BFE3-2D78-4417-8945-5C83F43B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EE008-7F96-4A04-B08D-AA638CC00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9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8F7B0-E1ED-4137-91B9-C3454EA50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4AC685-42A4-4C54-BA62-F7485E7C1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C5306-1898-4CB8-A2D3-F136B81F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AE4C4-1254-488D-8037-B67CE39CA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B215E-5FD7-4671-996B-42B2F884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6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6E3FC-F281-426B-9495-1458E1B73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6B199-3FE7-44AD-9DC3-95E727262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4BC59-5C29-4F55-9713-09F3D555C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2B011-8900-46E4-9379-D00CAC0B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A9115-B936-4AB7-8955-D21C4F432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BD2EC-C851-4B41-9E9E-F1A50646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7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9F82F-6C22-4883-8EE4-C2C7FAB1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B4483-DE88-488B-8D2A-6E9FDF749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2204C-639B-420F-BEF0-46373A288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EC0C41-78B9-4FDF-B647-2EB3A321A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274C4-11AE-42A6-9134-CDD85CFAD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97AE17-AACF-49BB-A544-A470A651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B033FE-1FA0-4204-BA8F-9ECE129E3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CE5A68-7AEB-4ED1-85E1-6AD60FD2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4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F63EA-ED82-491F-8D6F-666522EC0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75ECD-0789-4233-90D1-471E0260D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D5C1C-BC6B-4F47-BE38-930C5C8AD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1A544-33AF-4842-A434-8C5E22121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7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A4F293-BDA8-4905-83CD-891A77B5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E4B1DB-543B-4415-8D7C-DD4731D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9AE22-1AD2-4BBE-ADC5-3C53FC2FF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8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3A6DE-A4BA-4D49-9242-3AB161FBA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E28C1-CF96-41B6-9A5E-B74C73501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8BEC2C-2EF2-4CAB-A073-E072984F2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2D96A-95ED-4F30-A63A-87BAF7DB3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E4821-604C-4342-98DF-18458436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4BC9F-E446-4492-B2A0-F0F32661E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8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CDCD6-2F48-46BD-8CE8-F387BF1E4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D450E8-B591-44E2-AEC2-CDF9B8B4F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851DB-6E17-448B-8D26-566555C40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B5FD5-AE86-482C-BDB3-363E880B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4E213-84F0-4191-87BA-92673C567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DA236-E10E-43F0-9E7B-1A35EBD0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8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6F6C91-30C9-4EA7-9BA1-8D4FF993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DF71A-03E1-439A-89C3-DBE10BC0B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49B14-FF39-4B2B-A134-2DE8E42A2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12A3C-28D5-4300-B6E0-5FB2BF17665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C3FA1-23AB-4BAF-9D9E-EB12515A3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2F6C0-C694-42D7-8F0B-D194EBC3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AAB72-9EC3-4B6A-8D37-7137B0A1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4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vanderburg@monroviapd.org" TargetMode="External"/><Relationship Id="rId2" Type="http://schemas.openxmlformats.org/officeDocument/2006/relationships/hyperlink" Target="mailto:StGallegos@dmh.lacounty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57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6706807-E8FA-4367-A7E6-321C41C46B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045" y="1472476"/>
            <a:ext cx="3789988" cy="3789988"/>
          </a:xfrm>
          <a:prstGeom prst="rect">
            <a:avLst/>
          </a:prstGeom>
        </p:spPr>
      </p:pic>
      <p:sp>
        <p:nvSpPr>
          <p:cNvPr id="67" name="Freeform: Shape 59">
            <a:extLst>
              <a:ext uri="{FF2B5EF4-FFF2-40B4-BE49-F238E27FC236}">
                <a16:creationId xmlns:a16="http://schemas.microsoft.com/office/drawing/2014/main" id="{AB8B8498-A488-40AF-99EB-F622ED9AD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Freeform: Shape 61">
            <a:extLst>
              <a:ext uri="{FF2B5EF4-FFF2-40B4-BE49-F238E27FC236}">
                <a16:creationId xmlns:a16="http://schemas.microsoft.com/office/drawing/2014/main" id="{2F033D07-FE42-4E5C-A00A-FFE1D42C0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501FF-30C4-4402-A940-4295FDACD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877824"/>
            <a:ext cx="5294376" cy="3072384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>
                <a:latin typeface="Amasis MT Pro Black" panose="020B0604020202020204" pitchFamily="18" charset="0"/>
              </a:rPr>
              <a:t>Monrovia MET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C6BB2-5064-49B8-B244-16B6CD2EC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1" y="4096512"/>
            <a:ext cx="4575711" cy="1155525"/>
          </a:xfrm>
        </p:spPr>
        <p:txBody>
          <a:bodyPr anchor="t">
            <a:normAutofit/>
          </a:bodyPr>
          <a:lstStyle/>
          <a:p>
            <a:pPr algn="l"/>
            <a:r>
              <a:rPr lang="en-US" sz="2000" b="1" dirty="0"/>
              <a:t>LA County Department of Mental Health </a:t>
            </a:r>
          </a:p>
        </p:txBody>
      </p:sp>
    </p:spTree>
    <p:extLst>
      <p:ext uri="{BB962C8B-B14F-4D97-AF65-F5344CB8AC3E}">
        <p14:creationId xmlns:p14="http://schemas.microsoft.com/office/powerpoint/2010/main" val="3708443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0EA0C3AC-2A72-484B-B07D-F2CC519F1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 6">
            <a:extLst>
              <a:ext uri="{FF2B5EF4-FFF2-40B4-BE49-F238E27FC236}">
                <a16:creationId xmlns:a16="http://schemas.microsoft.com/office/drawing/2014/main" id="{986477EF-3991-4D07-9F11-9E887C340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0" y="4672012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  <a:extLst>
            <a:ext uri="{91240B29-F687-4f45-9708-019B960494DF}">
              <a14:hiddenLine xmlns="" xmlns:p14="http://schemas.microsoft.com/office/powerpoint/2010/main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Rounded Rectangle 17">
            <a:extLst>
              <a:ext uri="{FF2B5EF4-FFF2-40B4-BE49-F238E27FC236}">
                <a16:creationId xmlns:a16="http://schemas.microsoft.com/office/drawing/2014/main" id="{A23F8109-B0C1-4D0F-A1B4-C89C9AD70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0414" y="995376"/>
            <a:ext cx="4604307" cy="3096358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 descr="https://upload.wikimedia.org/wikipedia/en/4/41/Los_Angeles_County_Department_of_Mental_Health_logo.png">
            <a:extLst>
              <a:ext uri="{FF2B5EF4-FFF2-40B4-BE49-F238E27FC236}">
                <a16:creationId xmlns:a16="http://schemas.microsoft.com/office/drawing/2014/main" id="{71F5E592-8FED-4507-B6FF-EEF9C6853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6879" y="1547225"/>
            <a:ext cx="4151376" cy="199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1729B-3FC8-4A6E-88FF-6C8C09E9F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95376"/>
            <a:ext cx="5277285" cy="3217334"/>
          </a:xfrm>
          <a:effectLst/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Stephanie Gallegos, LCSW</a:t>
            </a:r>
          </a:p>
          <a:p>
            <a:pPr marL="0" indent="0">
              <a:buNone/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Psychiatric Social Worker</a:t>
            </a:r>
          </a:p>
          <a:p>
            <a:pPr marL="0" indent="0">
              <a:buNone/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West San Gabriel Valley MET</a:t>
            </a:r>
          </a:p>
          <a:p>
            <a:pPr marL="0" indent="0">
              <a:buNone/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Los Angeles County Department of Mental Health</a:t>
            </a:r>
          </a:p>
          <a:p>
            <a:pPr marL="0" indent="0">
              <a:buNone/>
            </a:pPr>
            <a:endParaRPr 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dirty="0"/>
          </a:p>
        </p:txBody>
      </p:sp>
      <p:sp>
        <p:nvSpPr>
          <p:cNvPr id="48" name="Title 3">
            <a:extLst>
              <a:ext uri="{FF2B5EF4-FFF2-40B4-BE49-F238E27FC236}">
                <a16:creationId xmlns:a16="http://schemas.microsoft.com/office/drawing/2014/main" id="{EDA40B90-E281-4108-8CC2-959D5F9507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000" y="5154307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716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608911-45B0-4E4E-A19A-099D8C429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2" y="640080"/>
            <a:ext cx="3609066" cy="525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West San Gabriel Valley Mental Evaluation Team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891BD5F-5271-4E01-944C-577315A67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en-US" sz="2400" b="1" dirty="0"/>
              <a:t>Established in 2016</a:t>
            </a:r>
          </a:p>
          <a:p>
            <a:r>
              <a:rPr lang="en-US" sz="2400" b="1" dirty="0"/>
              <a:t>Collaboration between LA County DMH and (Monrovia PD, Arcadia PD, Irwindale PD and South Pasadena PD)</a:t>
            </a:r>
          </a:p>
          <a:p>
            <a:r>
              <a:rPr lang="en-US" sz="2400" b="1" dirty="0"/>
              <a:t>MET unit consist of one law enforcement officer and one mental health clinician</a:t>
            </a:r>
          </a:p>
          <a:p>
            <a:r>
              <a:rPr lang="en-US" sz="2400" b="1" dirty="0"/>
              <a:t>Monrovia PD MET consist of one community policing officer and one mental health clinician</a:t>
            </a:r>
          </a:p>
          <a:p>
            <a:r>
              <a:rPr lang="en-US" sz="2400" b="1" dirty="0"/>
              <a:t>MET unit responds to assist officers in their contacts with mentally ill citizens</a:t>
            </a:r>
          </a:p>
        </p:txBody>
      </p:sp>
    </p:spTree>
    <p:extLst>
      <p:ext uri="{BB962C8B-B14F-4D97-AF65-F5344CB8AC3E}">
        <p14:creationId xmlns:p14="http://schemas.microsoft.com/office/powerpoint/2010/main" val="242957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a blue surface&#10;&#10;Description automatically generated with low confidence">
            <a:extLst>
              <a:ext uri="{FF2B5EF4-FFF2-40B4-BE49-F238E27FC236}">
                <a16:creationId xmlns:a16="http://schemas.microsoft.com/office/drawing/2014/main" id="{71209220-66DD-42E1-A77A-BA6E0ECE1D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2247" r="9091" b="29572"/>
          <a:stretch/>
        </p:blipFill>
        <p:spPr>
          <a:xfrm>
            <a:off x="-212015" y="0"/>
            <a:ext cx="12191980" cy="68579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4" name="Rectangle 6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BB31EE-A1C1-4EC6-B1AE-3F722E13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MET Services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93C3E4-55CE-4963-AAD3-0E4967FF0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6893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4279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3D308C1-7070-409A-AE96-E54B00E4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MET can be a resource to patrol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318D7-E97C-4503-BA98-2377CB134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en-US" sz="2200" b="1" dirty="0"/>
              <a:t>MET services are typically requested through 911 dispatch </a:t>
            </a:r>
          </a:p>
          <a:p>
            <a:r>
              <a:rPr lang="en-US" sz="2200" b="1" dirty="0"/>
              <a:t>Information provided to dispatch </a:t>
            </a:r>
          </a:p>
          <a:p>
            <a:r>
              <a:rPr lang="en-US" sz="2200" b="1" dirty="0"/>
              <a:t>Monrovia MET has responded to calls of:</a:t>
            </a:r>
          </a:p>
          <a:p>
            <a:pPr lvl="1"/>
            <a:r>
              <a:rPr lang="en-US" sz="2200" b="1" dirty="0"/>
              <a:t> Attempted suicides</a:t>
            </a:r>
          </a:p>
          <a:p>
            <a:pPr lvl="1"/>
            <a:r>
              <a:rPr lang="en-US" sz="2200" b="1" dirty="0"/>
              <a:t>Mental Health crisis requiring an emergency response</a:t>
            </a:r>
          </a:p>
          <a:p>
            <a:pPr lvl="1"/>
            <a:r>
              <a:rPr lang="en-US" sz="2200" b="1" dirty="0"/>
              <a:t>Crisis involving mentally ill or violently mentally ill individuals</a:t>
            </a:r>
          </a:p>
          <a:p>
            <a:pPr lvl="1"/>
            <a:r>
              <a:rPr lang="en-US" sz="2200" b="1" dirty="0"/>
              <a:t>Families facing other types of disturbances involving mental illness </a:t>
            </a:r>
          </a:p>
          <a:p>
            <a:pPr lvl="1"/>
            <a:r>
              <a:rPr lang="en-US" sz="2200" b="1" dirty="0"/>
              <a:t>Other minor crimes involving mentally ill individuals where there will be no prosecution</a:t>
            </a:r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4099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526DD0-5E46-40B7-AEF1-9B26256CF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 defTabSz="45720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7E4032D-4110-4963-82B8-8A1B1BF4B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273199" cy="6858000"/>
            <a:chOff x="1" y="0"/>
            <a:chExt cx="4273199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6796880-E7D7-485E-A6D1-908B811A1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4273199" cy="6858000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97B103-7494-4650-82C0-FC9F8D272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4273199" cy="6858000"/>
            </a:xfrm>
            <a:prstGeom prst="rect">
              <a:avLst/>
            </a:pr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13B3D18-EA97-46F0-B7AF-C8320E0C7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19125"/>
            <a:ext cx="2652413" cy="5619749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+mj-lt"/>
              </a:rPr>
              <a:t>Mental Health Crisis Resources</a:t>
            </a:r>
            <a:br>
              <a:rPr lang="en-US" b="1" dirty="0">
                <a:solidFill>
                  <a:srgbClr val="000000"/>
                </a:solidFill>
                <a:latin typeface="+mj-lt"/>
              </a:rPr>
            </a:b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133F51-4E9D-4F0B-A452-875C6A52B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BDC8164B-5FC0-4CBD-B7AE-0CB8780FF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DF21B6AB-8AF5-4823-92E3-F33B9EAEF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0D830-3C08-446A-BFC4-FE2C757F6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105" y="619125"/>
            <a:ext cx="6508987" cy="604192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600" b="1" u="sng" dirty="0">
                <a:solidFill>
                  <a:schemeClr val="tx1">
                    <a:alpha val="60000"/>
                  </a:schemeClr>
                </a:solidFill>
              </a:rPr>
              <a:t>LA County DMH ACCESS Center  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1">
                    <a:alpha val="60000"/>
                  </a:schemeClr>
                </a:solidFill>
              </a:rPr>
              <a:t>800-854-7771 Entry point for Mental Health Services in LA County 24/7  (referrals and crisis evaluation teams)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chemeClr val="tx1">
                    <a:alpha val="60000"/>
                  </a:schemeClr>
                </a:solidFill>
              </a:rPr>
              <a:t>National Suicide Prevention Lifeline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1">
                    <a:alpha val="60000"/>
                  </a:schemeClr>
                </a:solidFill>
              </a:rPr>
              <a:t>800-273-8255 Provides 24/7 free and confidential support for people in distress, prevention and crisis resources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chemeClr val="tx1">
                    <a:alpha val="60000"/>
                  </a:schemeClr>
                </a:solidFill>
              </a:rPr>
              <a:t>SAMHSA’s National Helpline</a:t>
            </a:r>
          </a:p>
          <a:p>
            <a:pPr marL="0" indent="0">
              <a:buNone/>
            </a:pPr>
            <a:r>
              <a:rPr lang="en-US" sz="1600" b="1" i="0" dirty="0">
                <a:solidFill>
                  <a:schemeClr val="tx1">
                    <a:alpha val="60000"/>
                  </a:schemeClr>
                </a:solidFill>
                <a:effectLst/>
              </a:rPr>
              <a:t>Free, confidential, 24/7, 365-day-a-year treatment referral and information service (in English and Spanish) for individuals and families facing mental and/or substance use disorders</a:t>
            </a:r>
            <a:endParaRPr lang="en-US" sz="1600" b="1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r>
              <a:rPr lang="en-US" sz="1600" b="1" u="sng" dirty="0">
                <a:solidFill>
                  <a:schemeClr val="tx1">
                    <a:alpha val="60000"/>
                  </a:schemeClr>
                </a:solidFill>
              </a:rPr>
              <a:t>Crisis text Line</a:t>
            </a:r>
          </a:p>
          <a:p>
            <a:pPr marL="0" indent="0">
              <a:buNone/>
            </a:pPr>
            <a:r>
              <a:rPr lang="en-US" sz="1600" b="1" i="0" dirty="0">
                <a:solidFill>
                  <a:schemeClr val="tx1">
                    <a:alpha val="60000"/>
                  </a:schemeClr>
                </a:solidFill>
                <a:effectLst/>
              </a:rPr>
              <a:t>Crisis text Line provides free, confidential support via text message 24/7 to those in crisis situations. Text HOME to 741741 for support.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chemeClr val="tx1">
                    <a:alpha val="60000"/>
                  </a:schemeClr>
                </a:solidFill>
              </a:rPr>
              <a:t>The Trevor Project 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1">
                    <a:alpha val="60000"/>
                  </a:schemeClr>
                </a:solidFill>
              </a:rPr>
              <a:t>P</a:t>
            </a:r>
            <a:r>
              <a:rPr lang="en-US" sz="1600" b="1" i="0" dirty="0">
                <a:solidFill>
                  <a:schemeClr val="tx1">
                    <a:alpha val="60000"/>
                  </a:schemeClr>
                </a:solidFill>
                <a:effectLst/>
              </a:rPr>
              <a:t>rovides free, confidential support 24/7 to LGBTQ youth via a helpline, text and online instant messaging system. Call 1-866-488-7386 for support.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chemeClr val="tx1">
                    <a:alpha val="60000"/>
                  </a:schemeClr>
                </a:solidFill>
              </a:rPr>
              <a:t>The Veterans Crisis Line </a:t>
            </a:r>
          </a:p>
          <a:p>
            <a:pPr marL="0" indent="0">
              <a:buNone/>
            </a:pPr>
            <a:r>
              <a:rPr lang="en-US" sz="1600" b="1" i="0" dirty="0">
                <a:solidFill>
                  <a:schemeClr val="tx1">
                    <a:alpha val="60000"/>
                  </a:schemeClr>
                </a:solidFill>
                <a:effectLst/>
              </a:rPr>
              <a:t>The Veterans Crisis line provides free, confidential support 24/7 to veterans, all service members and their family and friends in times of need. Call 1-800-273-8255 and press 1 or text 838255 for support.</a:t>
            </a:r>
            <a:endParaRPr lang="en-US" sz="1600" b="1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endParaRPr lang="en-US" sz="1400" b="1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endParaRPr lang="en-US" sz="1400" b="1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881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881EE-FBBB-41C7-B53F-DE1805F27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Thank you!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Please contact the Monrovia MET Team with any additional questions.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b="1" dirty="0"/>
              <a:t>Contact Information:</a:t>
            </a:r>
          </a:p>
          <a:p>
            <a:pPr marL="0" indent="0">
              <a:buNone/>
            </a:pPr>
            <a:r>
              <a:rPr lang="en-US" sz="2000" b="1" dirty="0"/>
              <a:t>Stephanie Gallegos</a:t>
            </a:r>
          </a:p>
          <a:p>
            <a:pPr marL="0" indent="0">
              <a:buNone/>
            </a:pPr>
            <a:r>
              <a:rPr lang="en-US" sz="20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StGallegos@dmh.lacounty.gov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(626)574-5175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Officer Vanderburg</a:t>
            </a:r>
          </a:p>
          <a:p>
            <a:pPr marL="0" indent="0">
              <a:buNone/>
            </a:pPr>
            <a:r>
              <a:rPr lang="en-US" sz="20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Ivanderburg@monroviapd.org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(626)256-8036 </a:t>
            </a:r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27301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463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Amasis MT Pro Black</vt:lpstr>
      <vt:lpstr>Arial</vt:lpstr>
      <vt:lpstr>Calibri</vt:lpstr>
      <vt:lpstr>Calibri Light</vt:lpstr>
      <vt:lpstr>Office Theme</vt:lpstr>
      <vt:lpstr>Monrovia MET </vt:lpstr>
      <vt:lpstr>PowerPoint Presentation</vt:lpstr>
      <vt:lpstr>West San Gabriel Valley Mental Evaluation Team</vt:lpstr>
      <vt:lpstr>MET Services</vt:lpstr>
      <vt:lpstr>MET can be a resource to patrol units</vt:lpstr>
      <vt:lpstr>Mental Health Crisis Resources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Monrovia MET</dc:title>
  <dc:creator>Stephanie Gallegos</dc:creator>
  <cp:lastModifiedBy>Stephanie Gallegos</cp:lastModifiedBy>
  <cp:revision>15</cp:revision>
  <dcterms:created xsi:type="dcterms:W3CDTF">2021-11-09T16:40:24Z</dcterms:created>
  <dcterms:modified xsi:type="dcterms:W3CDTF">2021-11-09T18:59:03Z</dcterms:modified>
</cp:coreProperties>
</file>