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15"/>
  </p:notesMasterIdLst>
  <p:handoutMasterIdLst>
    <p:handoutMasterId r:id="rId16"/>
  </p:handoutMasterIdLst>
  <p:sldIdLst>
    <p:sldId id="311" r:id="rId2"/>
    <p:sldId id="386" r:id="rId3"/>
    <p:sldId id="366" r:id="rId4"/>
    <p:sldId id="372" r:id="rId5"/>
    <p:sldId id="383" r:id="rId6"/>
    <p:sldId id="391" r:id="rId7"/>
    <p:sldId id="367" r:id="rId8"/>
    <p:sldId id="389" r:id="rId9"/>
    <p:sldId id="393" r:id="rId10"/>
    <p:sldId id="394" r:id="rId11"/>
    <p:sldId id="368" r:id="rId12"/>
    <p:sldId id="370" r:id="rId13"/>
    <p:sldId id="392" r:id="rId14"/>
  </p:sldIdLst>
  <p:sldSz cx="9144000" cy="6858000" type="screen4x3"/>
  <p:notesSz cx="7077075" cy="936307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49" userDrawn="1">
          <p15:clr>
            <a:srgbClr val="A4A3A4"/>
          </p15:clr>
        </p15:guide>
        <p15:guide id="2" pos="2229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3" autoAdjust="0"/>
    <p:restoredTop sz="95349" autoAdjust="0"/>
  </p:normalViewPr>
  <p:slideViewPr>
    <p:cSldViewPr>
      <p:cViewPr varScale="1">
        <p:scale>
          <a:sx n="106" d="100"/>
          <a:sy n="106" d="100"/>
        </p:scale>
        <p:origin x="594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41" d="100"/>
          <a:sy n="41" d="100"/>
        </p:scale>
        <p:origin x="-2376" y="-82"/>
      </p:cViewPr>
      <p:guideLst>
        <p:guide orient="horz" pos="2949"/>
        <p:guide pos="222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66733" cy="46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936" tIns="46968" rIns="93936" bIns="46968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08705" y="0"/>
            <a:ext cx="3066733" cy="46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936" tIns="46968" rIns="93936" bIns="46968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21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93296"/>
            <a:ext cx="3066733" cy="46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936" tIns="46968" rIns="93936" bIns="46968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21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08705" y="8893296"/>
            <a:ext cx="3066733" cy="46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936" tIns="46968" rIns="93936" bIns="4696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032410B-BB4F-4961-9260-1F7D90C6717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55108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66733" cy="468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936" tIns="46968" rIns="93936" bIns="46968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Tahoma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08705" y="0"/>
            <a:ext cx="3066733" cy="468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936" tIns="46968" rIns="93936" bIns="46968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ahoma" charset="0"/>
              </a:defRPr>
            </a:lvl1pPr>
          </a:lstStyle>
          <a:p>
            <a:pPr>
              <a:defRPr/>
            </a:pPr>
            <a:fld id="{17DDFEBB-3B89-46F4-8183-ACCF98AD5EE5}" type="datetimeFigureOut">
              <a:rPr lang="en-US" altLang="en-US"/>
              <a:pPr>
                <a:defRPr/>
              </a:pPr>
              <a:t>10/7/2015</a:t>
            </a:fld>
            <a:endParaRPr lang="en-US" alt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96975" y="701675"/>
            <a:ext cx="4683125" cy="35115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76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7708" y="4447461"/>
            <a:ext cx="5661660" cy="4213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936" tIns="46968" rIns="93936" bIns="4696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smtClean="0"/>
              <a:t>Click to edit Master text styles</a:t>
            </a:r>
          </a:p>
          <a:p>
            <a:pPr lvl="1"/>
            <a:r>
              <a:rPr lang="en-US" altLang="en-US" noProof="0" smtClean="0"/>
              <a:t>Second level</a:t>
            </a:r>
          </a:p>
          <a:p>
            <a:pPr lvl="2"/>
            <a:r>
              <a:rPr lang="en-US" altLang="en-US" noProof="0" smtClean="0"/>
              <a:t>Third level</a:t>
            </a:r>
          </a:p>
          <a:p>
            <a:pPr lvl="3"/>
            <a:r>
              <a:rPr lang="en-US" altLang="en-US" noProof="0" smtClean="0"/>
              <a:t>Fourth level</a:t>
            </a:r>
          </a:p>
          <a:p>
            <a:pPr lvl="4"/>
            <a:r>
              <a:rPr lang="en-US" altLang="en-US" noProof="0" smtClean="0"/>
              <a:t>Fifth level</a:t>
            </a: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93296"/>
            <a:ext cx="3066733" cy="468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936" tIns="46968" rIns="93936" bIns="46968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Tahoma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08705" y="8893296"/>
            <a:ext cx="3066733" cy="468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936" tIns="46968" rIns="93936" bIns="46968" numCol="1" anchor="b" anchorCtr="0" compatLnSpc="1">
            <a:prstTxWarp prst="textNoShape">
              <a:avLst/>
            </a:prstTxWarp>
          </a:bodyPr>
          <a:lstStyle>
            <a:lvl1pPr algn="r">
              <a:defRPr sz="1200" b="0" smtClean="0"/>
            </a:lvl1pPr>
          </a:lstStyle>
          <a:p>
            <a:pPr>
              <a:defRPr/>
            </a:pPr>
            <a:fld id="{9FD2F8CB-9B2D-45E7-A902-D5FBCEFAFE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45976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63233" indent="-293551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74204" indent="-234841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43885" indent="-234841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113567" indent="-234841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83249" indent="-234841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3052930" indent="-234841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522612" indent="-234841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992293" indent="-234841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91D7F38E-977B-4F67-90D7-34B0DD10A332}" type="slidenum">
              <a:rPr lang="en-US" altLang="en-US" b="0"/>
              <a:pPr/>
              <a:t>1</a:t>
            </a:fld>
            <a:endParaRPr lang="en-US" altLang="en-US" b="0"/>
          </a:p>
        </p:txBody>
      </p:sp>
    </p:spTree>
    <p:extLst>
      <p:ext uri="{BB962C8B-B14F-4D97-AF65-F5344CB8AC3E}">
        <p14:creationId xmlns:p14="http://schemas.microsoft.com/office/powerpoint/2010/main" val="35775921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63233" indent="-293551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74204" indent="-234841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43885" indent="-234841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113567" indent="-234841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83249" indent="-234841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3052930" indent="-234841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522612" indent="-234841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992293" indent="-234841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F917752A-8A52-4FFE-AE15-BC6F3EFBF741}" type="slidenum">
              <a:rPr lang="en-US" altLang="en-US" b="0"/>
              <a:pPr/>
              <a:t>2</a:t>
            </a:fld>
            <a:endParaRPr lang="en-US" altLang="en-US" b="0"/>
          </a:p>
        </p:txBody>
      </p:sp>
    </p:spTree>
    <p:extLst>
      <p:ext uri="{BB962C8B-B14F-4D97-AF65-F5344CB8AC3E}">
        <p14:creationId xmlns:p14="http://schemas.microsoft.com/office/powerpoint/2010/main" val="1891986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D2F8CB-9B2D-45E7-A902-D5FBCEFAFE2B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91579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63233" indent="-293551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74204" indent="-234841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43885" indent="-234841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113567" indent="-234841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83249" indent="-234841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3052930" indent="-234841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522612" indent="-234841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992293" indent="-234841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BC2495F2-8867-41D1-8D82-F5F4A64E9E06}" type="slidenum">
              <a:rPr lang="en-US" altLang="en-US" b="0"/>
              <a:pPr/>
              <a:t>8</a:t>
            </a:fld>
            <a:endParaRPr lang="en-US" altLang="en-US" b="0"/>
          </a:p>
        </p:txBody>
      </p:sp>
    </p:spTree>
    <p:extLst>
      <p:ext uri="{BB962C8B-B14F-4D97-AF65-F5344CB8AC3E}">
        <p14:creationId xmlns:p14="http://schemas.microsoft.com/office/powerpoint/2010/main" val="25970499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458200" cy="5943600"/>
            <a:chOff x="0" y="0"/>
            <a:chExt cx="5328" cy="3744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440"/>
              <a:ext cx="5155" cy="2304"/>
            </a:xfrm>
            <a:custGeom>
              <a:avLst/>
              <a:gdLst/>
              <a:ahLst/>
              <a:cxnLst>
                <a:cxn ang="0">
                  <a:pos x="5154" y="1769"/>
                </a:cxn>
                <a:cxn ang="0">
                  <a:pos x="0" y="2304"/>
                </a:cxn>
                <a:cxn ang="0">
                  <a:pos x="0" y="1252"/>
                </a:cxn>
                <a:cxn ang="0">
                  <a:pos x="5155" y="0"/>
                </a:cxn>
                <a:cxn ang="0">
                  <a:pos x="5155" y="1416"/>
                </a:cxn>
                <a:cxn ang="0">
                  <a:pos x="5154" y="1769"/>
                </a:cxn>
              </a:cxnLst>
              <a:rect l="0" t="0" r="r" b="b"/>
              <a:pathLst>
                <a:path w="5155" h="2304">
                  <a:moveTo>
                    <a:pt x="5154" y="1769"/>
                  </a:moveTo>
                  <a:lnTo>
                    <a:pt x="0" y="2304"/>
                  </a:lnTo>
                  <a:lnTo>
                    <a:pt x="0" y="1252"/>
                  </a:lnTo>
                  <a:lnTo>
                    <a:pt x="5155" y="0"/>
                  </a:lnTo>
                  <a:lnTo>
                    <a:pt x="5155" y="1416"/>
                  </a:lnTo>
                  <a:lnTo>
                    <a:pt x="5154" y="176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b="0">
                <a:latin typeface="Tahoma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328" cy="3689"/>
            </a:xfrm>
            <a:custGeom>
              <a:avLst/>
              <a:gdLst>
                <a:gd name="T0" fmla="*/ 5311 w 5328"/>
                <a:gd name="T1" fmla="*/ 3209 h 3689"/>
                <a:gd name="T2" fmla="*/ 0 w 5328"/>
                <a:gd name="T3" fmla="*/ 3689 h 3689"/>
                <a:gd name="T4" fmla="*/ 0 w 5328"/>
                <a:gd name="T5" fmla="*/ 9 h 3689"/>
                <a:gd name="T6" fmla="*/ 5328 w 5328"/>
                <a:gd name="T7" fmla="*/ 0 h 3689"/>
                <a:gd name="T8" fmla="*/ 5311 w 5328"/>
                <a:gd name="T9" fmla="*/ 3209 h 36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328" h="3689">
                  <a:moveTo>
                    <a:pt x="5311" y="3209"/>
                  </a:moveTo>
                  <a:lnTo>
                    <a:pt x="0" y="3689"/>
                  </a:lnTo>
                  <a:lnTo>
                    <a:pt x="0" y="9"/>
                  </a:lnTo>
                  <a:lnTo>
                    <a:pt x="5328" y="0"/>
                  </a:lnTo>
                  <a:lnTo>
                    <a:pt x="5311" y="320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0421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0425" name="Rectangle 9"/>
          <p:cNvSpPr>
            <a:spLocks noGrp="1" noChangeArrowheads="1"/>
          </p:cNvSpPr>
          <p:nvPr>
            <p:ph type="ctrTitle" sz="quarter"/>
          </p:nvPr>
        </p:nvSpPr>
        <p:spPr bwMode="auto">
          <a:xfrm>
            <a:off x="685800" y="1768475"/>
            <a:ext cx="7772400" cy="17367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6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4E4EA8C9-07F7-4642-9B9D-03FAB3C910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33444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495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>
              <a:defRPr/>
            </a:pPr>
            <a:fld id="{26C8CC93-DABC-4B14-AA08-AB71A3FF92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02030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>
              <a:defRPr/>
            </a:pPr>
            <a:fld id="{84EB7248-DEDC-4744-8D55-1D139983FA5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71580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213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>
              <a:defRPr/>
            </a:pPr>
            <a:fld id="{0405F11E-2EBA-4A1E-BDD5-0DA8F9ADA53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88701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495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>
              <a:defRPr/>
            </a:pPr>
            <a:fld id="{21646CA2-5524-47A8-B874-222E5CB55FA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5957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>
              <a:defRPr/>
            </a:pPr>
            <a:fld id="{E1868F13-36BB-4B30-91F0-AFF958523A8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87615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>
              <a:defRPr/>
            </a:pPr>
            <a:fld id="{EE906153-0ED9-48D7-BCB5-F89D51C004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13179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>
              <a:defRPr/>
            </a:pPr>
            <a:fld id="{4F1144F9-E631-4435-8CFA-1A10E8E0774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19500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>
              <a:defRPr/>
            </a:pPr>
            <a:fld id="{D7C24D0C-ED4C-474B-B60B-16BA9D520D7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8270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>
              <a:defRPr/>
            </a:pPr>
            <a:fld id="{6B4C4988-5B2E-4179-9C64-81B2DD3A6C4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76060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>
              <a:defRPr/>
            </a:pPr>
            <a:fld id="{DA13201A-5794-4C3E-B961-0801E57CEE9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46774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>
              <a:defRPr/>
            </a:pPr>
            <a:fld id="{49DE076C-8A91-4D94-A6DF-284B60486BE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6284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5E1F14"/>
              </a:clrFrom>
              <a:clrTo>
                <a:srgbClr val="5E1F1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Rectangle 13"/>
          <p:cNvSpPr>
            <a:spLocks noChangeArrowheads="1"/>
          </p:cNvSpPr>
          <p:nvPr/>
        </p:nvSpPr>
        <p:spPr bwMode="auto">
          <a:xfrm>
            <a:off x="0" y="1143000"/>
            <a:ext cx="9144000" cy="3048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0000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9pPr>
          </a:lstStyle>
          <a:p>
            <a:pPr>
              <a:defRPr/>
            </a:pPr>
            <a:endParaRPr lang="en-US" altLang="en-US" b="0" smtClean="0"/>
          </a:p>
        </p:txBody>
      </p:sp>
      <p:sp>
        <p:nvSpPr>
          <p:cNvPr id="1032" name="Text Box 6"/>
          <p:cNvSpPr txBox="1">
            <a:spLocks noChangeArrowheads="1"/>
          </p:cNvSpPr>
          <p:nvPr/>
        </p:nvSpPr>
        <p:spPr bwMode="auto">
          <a:xfrm>
            <a:off x="1219200" y="304800"/>
            <a:ext cx="533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2800" b="0" dirty="0" smtClean="0">
                <a:latin typeface="Arial" charset="0"/>
              </a:rPr>
              <a:t>Monrovia Planning Commission</a:t>
            </a:r>
          </a:p>
        </p:txBody>
      </p:sp>
      <p:sp>
        <p:nvSpPr>
          <p:cNvPr id="59407" name="Text Box 8"/>
          <p:cNvSpPr txBox="1">
            <a:spLocks noChangeArrowheads="1"/>
          </p:cNvSpPr>
          <p:nvPr/>
        </p:nvSpPr>
        <p:spPr bwMode="auto">
          <a:xfrm>
            <a:off x="6629400" y="211138"/>
            <a:ext cx="2362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1600" dirty="0" smtClean="0">
                <a:latin typeface="Arial" charset="0"/>
              </a:rPr>
              <a:t>Agenda Item PH-1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US" altLang="en-US" sz="1600" dirty="0" smtClean="0">
                <a:latin typeface="Arial" charset="0"/>
              </a:rPr>
              <a:t>October</a:t>
            </a:r>
            <a:r>
              <a:rPr lang="en-US" altLang="en-US" sz="1600" baseline="0" dirty="0" smtClean="0">
                <a:latin typeface="Arial" charset="0"/>
              </a:rPr>
              <a:t> 14</a:t>
            </a:r>
            <a:r>
              <a:rPr lang="en-US" altLang="en-US" sz="1600" dirty="0" smtClean="0">
                <a:latin typeface="Arial" charset="0"/>
              </a:rPr>
              <a:t>, </a:t>
            </a:r>
            <a:r>
              <a:rPr lang="en-US" altLang="en-US" sz="1600" dirty="0" smtClean="0">
                <a:latin typeface="Arial" charset="0"/>
              </a:rPr>
              <a:t>2015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853" r:id="rId1"/>
    <p:sldLayoutId id="2147484854" r:id="rId2"/>
    <p:sldLayoutId id="2147484855" r:id="rId3"/>
    <p:sldLayoutId id="2147484856" r:id="rId4"/>
    <p:sldLayoutId id="2147484857" r:id="rId5"/>
    <p:sldLayoutId id="2147484858" r:id="rId6"/>
    <p:sldLayoutId id="2147484859" r:id="rId7"/>
    <p:sldLayoutId id="2147484860" r:id="rId8"/>
    <p:sldLayoutId id="2147484861" r:id="rId9"/>
    <p:sldLayoutId id="2147484862" r:id="rId10"/>
    <p:sldLayoutId id="2147484863" r:id="rId11"/>
    <p:sldLayoutId id="2147484864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3"/>
          <p:cNvSpPr txBox="1">
            <a:spLocks noChangeArrowheads="1"/>
          </p:cNvSpPr>
          <p:nvPr/>
        </p:nvSpPr>
        <p:spPr bwMode="auto">
          <a:xfrm>
            <a:off x="457200" y="2057400"/>
            <a:ext cx="83058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Conditional Use Permit </a:t>
            </a:r>
            <a:r>
              <a:rPr lang="en-US" alt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CUP2015-12 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alt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108 East Colorado </a:t>
            </a:r>
            <a:r>
              <a:rPr lang="en-US" alt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Boulevard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alt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Applicant, </a:t>
            </a:r>
            <a:r>
              <a:rPr lang="en-US" alt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Julie Kalicki</a:t>
            </a:r>
            <a:endParaRPr lang="en-US" altLang="en-US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3600"/>
            <a:ext cx="8229600" cy="4419600"/>
          </a:xfrm>
        </p:spPr>
        <p:txBody>
          <a:bodyPr/>
          <a:lstStyle/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dirty="0" smtClean="0"/>
              <a:t>Traffic Safety Committee will review the use after 3 months of operation for potential traffic impacts</a:t>
            </a:r>
          </a:p>
          <a:p>
            <a:pPr marL="0" indent="0">
              <a:buClr>
                <a:schemeClr val="tx1"/>
              </a:buClr>
              <a:buNone/>
            </a:pPr>
            <a:endParaRPr lang="en-US" sz="600" dirty="0" smtClean="0"/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dirty="0" smtClean="0"/>
              <a:t>City Engineer compiled potential offsite mitigation measures to address specific traffic impacts</a:t>
            </a:r>
            <a:endParaRPr lang="en-US" sz="20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600200"/>
            <a:ext cx="8229600" cy="381000"/>
          </a:xfrm>
        </p:spPr>
        <p:txBody>
          <a:bodyPr/>
          <a:lstStyle/>
          <a:p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Additional Information – </a:t>
            </a:r>
            <a:r>
              <a:rPr lang="en-US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Potential Traffic Mitigation Measures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1220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Box 1"/>
          <p:cNvSpPr txBox="1">
            <a:spLocks noChangeArrowheads="1"/>
          </p:cNvSpPr>
          <p:nvPr/>
        </p:nvSpPr>
        <p:spPr bwMode="auto">
          <a:xfrm>
            <a:off x="3986213" y="1447800"/>
            <a:ext cx="1397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altLang="en-US" sz="20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</a:t>
            </a:r>
          </a:p>
        </p:txBody>
      </p:sp>
      <p:sp>
        <p:nvSpPr>
          <p:cNvPr id="30723" name="TextBox 2"/>
          <p:cNvSpPr txBox="1">
            <a:spLocks noChangeArrowheads="1"/>
          </p:cNvSpPr>
          <p:nvPr/>
        </p:nvSpPr>
        <p:spPr bwMode="auto">
          <a:xfrm>
            <a:off x="914400" y="2057400"/>
            <a:ext cx="7467600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en-US" sz="20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CUPs </a:t>
            </a:r>
            <a:r>
              <a:rPr lang="en-US" altLang="en-US" sz="20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required </a:t>
            </a:r>
            <a:r>
              <a:rPr lang="en-US" altLang="en-US" sz="20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drive-thru and late night operations</a:t>
            </a:r>
            <a:endParaRPr lang="en-US" altLang="en-US" sz="20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altLang="en-US" sz="6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0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Mitigation measures regarding onsite queueing</a:t>
            </a:r>
          </a:p>
          <a:p>
            <a:pPr marL="0" indent="0"/>
            <a:endParaRPr lang="en-US" altLang="en-US" sz="6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0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Mitigation measures regarding potential offsite traffic impacts</a:t>
            </a:r>
          </a:p>
          <a:p>
            <a:pPr marL="0" indent="0"/>
            <a:endParaRPr lang="en-US" altLang="en-US" sz="6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0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Zoning requirements met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8" t="22310" r="56343" b="54408"/>
          <a:stretch>
            <a:fillRect/>
          </a:stretch>
        </p:blipFill>
        <p:spPr bwMode="auto">
          <a:xfrm>
            <a:off x="131763" y="2255838"/>
            <a:ext cx="8859837" cy="292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2313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3872" t="9855" r="33992" b="59034"/>
          <a:stretch/>
        </p:blipFill>
        <p:spPr>
          <a:xfrm>
            <a:off x="303415" y="1905000"/>
            <a:ext cx="8535785" cy="46482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 bwMode="auto">
          <a:xfrm>
            <a:off x="4800600" y="4572000"/>
            <a:ext cx="990600" cy="609600"/>
          </a:xfrm>
          <a:prstGeom prst="ellipse">
            <a:avLst/>
          </a:prstGeom>
          <a:noFill/>
          <a:ln w="38100" cap="flat" cmpd="sng" algn="ctr">
            <a:solidFill>
              <a:srgbClr val="00009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762000" y="1600200"/>
            <a:ext cx="3657600" cy="2819400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en-US" altLang="en-US" sz="2000" dirty="0" smtClean="0">
                <a:cs typeface="Arial" charset="0"/>
              </a:rPr>
              <a:t>CUP2015-08/Drive-Thru Facility</a:t>
            </a:r>
            <a:endParaRPr lang="en-US" altLang="en-US" sz="2000" dirty="0">
              <a:cs typeface="Arial" charset="0"/>
            </a:endParaRP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2000" dirty="0" smtClean="0">
                <a:cs typeface="Arial" charset="0"/>
              </a:rPr>
              <a:t>CUP </a:t>
            </a:r>
            <a:r>
              <a:rPr lang="en-US" altLang="en-US" sz="2000" dirty="0">
                <a:cs typeface="Arial" charset="0"/>
              </a:rPr>
              <a:t>required for drive-thru within 100 feet of a residential </a:t>
            </a:r>
            <a:r>
              <a:rPr lang="en-US" altLang="en-US" sz="2000" dirty="0" smtClean="0">
                <a:cs typeface="Arial" charset="0"/>
              </a:rPr>
              <a:t>zone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2000" dirty="0" smtClean="0">
                <a:cs typeface="Arial" charset="0"/>
              </a:rPr>
              <a:t>RH zone to the east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800600" y="1600200"/>
            <a:ext cx="3581400" cy="289560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altLang="en-US" sz="2000" dirty="0">
                <a:cs typeface="Arial" charset="0"/>
              </a:rPr>
              <a:t>CUP2015-09/Late Night Operations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2000" dirty="0" smtClean="0">
                <a:cs typeface="Arial" charset="0"/>
              </a:rPr>
              <a:t>CUP </a:t>
            </a:r>
            <a:r>
              <a:rPr lang="en-US" altLang="en-US" sz="2000" dirty="0">
                <a:cs typeface="Arial" charset="0"/>
              </a:rPr>
              <a:t>required for </a:t>
            </a:r>
            <a:r>
              <a:rPr lang="en-US" altLang="en-US" sz="2000" dirty="0" smtClean="0">
                <a:cs typeface="Arial" charset="0"/>
              </a:rPr>
              <a:t>a business </a:t>
            </a:r>
            <a:r>
              <a:rPr lang="en-US" altLang="en-US" sz="2000" dirty="0">
                <a:cs typeface="Arial" charset="0"/>
              </a:rPr>
              <a:t>that operates between midnight and 6:00 a.m. within 100 feet of a residential </a:t>
            </a:r>
            <a:r>
              <a:rPr lang="en-US" altLang="en-US" sz="2000" dirty="0" smtClean="0">
                <a:cs typeface="Arial" charset="0"/>
              </a:rPr>
              <a:t>zone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2000" dirty="0" smtClean="0">
                <a:cs typeface="Arial" charset="0"/>
              </a:rPr>
              <a:t>Proposal is to operate from 4:00 a.m. to midnight</a:t>
            </a:r>
            <a:endParaRPr lang="en-US" altLang="en-US" sz="2000" dirty="0"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5181600"/>
            <a:ext cx="807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sz="20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Though the project site is adjacent to a residential zone, there are no residential developments adjacent to the site</a:t>
            </a:r>
            <a:endParaRPr lang="en-US" sz="20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2917" t="16667" r="6248" b="18148"/>
          <a:stretch/>
        </p:blipFill>
        <p:spPr>
          <a:xfrm>
            <a:off x="421880" y="1676400"/>
            <a:ext cx="5039588" cy="228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9999" t="29259" r="10001" b="24074"/>
          <a:stretch/>
        </p:blipFill>
        <p:spPr>
          <a:xfrm>
            <a:off x="2590800" y="4267200"/>
            <a:ext cx="6096000" cy="2286000"/>
          </a:xfrm>
          <a:prstGeom prst="rect">
            <a:avLst/>
          </a:prstGeom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5826940" y="1752600"/>
            <a:ext cx="293606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9pPr>
          </a:lstStyle>
          <a:p>
            <a:pPr>
              <a:defRPr/>
            </a:pPr>
            <a:r>
              <a:rPr lang="en-US" altLang="en-US" sz="20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charset="0"/>
              </a:rPr>
              <a:t>Existing Restaurant and </a:t>
            </a:r>
          </a:p>
          <a:p>
            <a:pPr algn="ctr">
              <a:defRPr/>
            </a:pPr>
            <a:r>
              <a:rPr lang="en-US" altLang="en-US" sz="20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charset="0"/>
              </a:rPr>
              <a:t>Drive-Thru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1"/>
          <p:cNvSpPr txBox="1">
            <a:spLocks noChangeArrowheads="1"/>
          </p:cNvSpPr>
          <p:nvPr/>
        </p:nvSpPr>
        <p:spPr bwMode="auto">
          <a:xfrm>
            <a:off x="5562600" y="1755776"/>
            <a:ext cx="2743200" cy="33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9pPr>
          </a:lstStyle>
          <a:p>
            <a:pPr algn="ctr">
              <a:defRPr/>
            </a:pPr>
            <a:endParaRPr lang="en-US" altLang="en-US" sz="600" dirty="0" smtClean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altLang="en-US" sz="20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Existing restaurant to be demolished</a:t>
            </a:r>
          </a:p>
          <a:p>
            <a:pPr>
              <a:defRPr/>
            </a:pPr>
            <a:endParaRPr lang="en-US" altLang="en-US" sz="6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altLang="en-US" sz="20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950 sf building</a:t>
            </a:r>
          </a:p>
          <a:p>
            <a:pPr>
              <a:defRPr/>
            </a:pPr>
            <a:endParaRPr lang="en-US" altLang="en-US" sz="6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altLang="en-US" sz="20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Drive-thru to accommodate 10 cars</a:t>
            </a:r>
            <a:endParaRPr lang="en-US" altLang="en-US" sz="6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en-US" altLang="en-US" sz="6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altLang="en-US" sz="20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parking spaces</a:t>
            </a:r>
            <a:endParaRPr lang="en-US" altLang="en-US" sz="6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en-US" altLang="en-US" sz="6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altLang="en-US" sz="20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Meets zoning requirements</a:t>
            </a:r>
          </a:p>
        </p:txBody>
      </p:sp>
      <p:sp>
        <p:nvSpPr>
          <p:cNvPr id="24580" name="TextBox 1"/>
          <p:cNvSpPr txBox="1">
            <a:spLocks noChangeArrowheads="1"/>
          </p:cNvSpPr>
          <p:nvPr/>
        </p:nvSpPr>
        <p:spPr bwMode="auto">
          <a:xfrm>
            <a:off x="0" y="1344613"/>
            <a:ext cx="914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r>
              <a:rPr lang="en-US" altLang="en-US" sz="2000" b="0"/>
              <a:t>Site Plan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3999" t="42732" r="42381" b="22911"/>
          <a:stretch/>
        </p:blipFill>
        <p:spPr>
          <a:xfrm rot="5400000">
            <a:off x="279399" y="2265681"/>
            <a:ext cx="4805681" cy="39319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0" y="2133600"/>
            <a:ext cx="4267200" cy="4495800"/>
          </a:xfrm>
        </p:spPr>
        <p:txBody>
          <a:bodyPr/>
          <a:lstStyle/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dirty="0" smtClean="0">
                <a:effectLst/>
              </a:rPr>
              <a:t>Starbucks Corporation standard - 8 cars</a:t>
            </a:r>
          </a:p>
          <a:p>
            <a:pPr marL="0" indent="0">
              <a:buClr>
                <a:schemeClr val="tx1"/>
              </a:buClr>
              <a:buNone/>
            </a:pPr>
            <a:endParaRPr lang="en-US" sz="600" dirty="0" smtClean="0">
              <a:effectLst/>
            </a:endParaRP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dirty="0" smtClean="0">
                <a:effectLst/>
              </a:rPr>
              <a:t>Site allowance – 10 cars</a:t>
            </a:r>
          </a:p>
          <a:p>
            <a:pPr marL="0" indent="0">
              <a:buClr>
                <a:schemeClr val="tx1"/>
              </a:buClr>
              <a:buNone/>
            </a:pPr>
            <a:endParaRPr lang="en-US" sz="600" dirty="0" smtClean="0">
              <a:effectLst/>
            </a:endParaRP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dirty="0" smtClean="0">
                <a:effectLst/>
              </a:rPr>
              <a:t>Onsite directional signage</a:t>
            </a:r>
          </a:p>
          <a:p>
            <a:pPr marL="0" indent="0">
              <a:buClr>
                <a:schemeClr val="tx1"/>
              </a:buClr>
              <a:buNone/>
            </a:pPr>
            <a:endParaRPr lang="en-US" sz="600" dirty="0" smtClean="0">
              <a:effectLst/>
            </a:endParaRP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dirty="0" smtClean="0">
                <a:effectLst/>
              </a:rPr>
              <a:t>Condition to review use within 3 months of commencement of operations</a:t>
            </a:r>
          </a:p>
        </p:txBody>
      </p:sp>
      <p:sp>
        <p:nvSpPr>
          <p:cNvPr id="2" name="Rectangle 1"/>
          <p:cNvSpPr/>
          <p:nvPr/>
        </p:nvSpPr>
        <p:spPr>
          <a:xfrm>
            <a:off x="3429000" y="1611868"/>
            <a:ext cx="22493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0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Queueing Analysis</a:t>
            </a:r>
            <a:endParaRPr lang="en-US" altLang="en-US" sz="20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0418" t="40371" r="64351" b="26065"/>
          <a:stretch/>
        </p:blipFill>
        <p:spPr>
          <a:xfrm>
            <a:off x="381000" y="2133600"/>
            <a:ext cx="362712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635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0" y="1447800"/>
            <a:ext cx="40724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Additional Information - Traffic Counts</a:t>
            </a:r>
          </a:p>
          <a:p>
            <a:endParaRPr lang="en-US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33391" t="26384" r="29507" b="26502"/>
          <a:stretch/>
        </p:blipFill>
        <p:spPr>
          <a:xfrm>
            <a:off x="228600" y="1965960"/>
            <a:ext cx="6016752" cy="42976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324600" y="1933575"/>
            <a:ext cx="2590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 smtClean="0"/>
              <a:t>School not in session during summer months</a:t>
            </a:r>
          </a:p>
          <a:p>
            <a:endParaRPr lang="en-US" sz="600" b="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 smtClean="0"/>
              <a:t>Historic information provides total traffic counts on Foothill Boulevard between Fifth and Mayflower Avenues</a:t>
            </a:r>
            <a:endParaRPr lang="en-US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99617" y="1411069"/>
            <a:ext cx="52393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Additional Information – Bus Dispatch and Return</a:t>
            </a:r>
            <a:endParaRPr lang="en-US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39167" t="30741" r="31250" b="21111"/>
          <a:stretch/>
        </p:blipFill>
        <p:spPr>
          <a:xfrm>
            <a:off x="152400" y="1828800"/>
            <a:ext cx="5410200" cy="4953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19800" y="1913215"/>
            <a:ext cx="2590800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 smtClean="0"/>
              <a:t>9 Buses</a:t>
            </a:r>
          </a:p>
          <a:p>
            <a:endParaRPr lang="en-US" sz="600" b="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 smtClean="0"/>
              <a:t>Morning – Leave site between 6:30 a.m. and 6:40 a.m.; Return between 8:30 a.m. and 9:00 a.m.</a:t>
            </a:r>
          </a:p>
          <a:p>
            <a:endParaRPr lang="en-US" sz="600" b="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 smtClean="0"/>
              <a:t>Afternoon - </a:t>
            </a:r>
            <a:r>
              <a:rPr lang="en-US" b="0" dirty="0"/>
              <a:t>Leave site between </a:t>
            </a:r>
            <a:r>
              <a:rPr lang="en-US" b="0" dirty="0" smtClean="0"/>
              <a:t>1:15 p.m</a:t>
            </a:r>
            <a:r>
              <a:rPr lang="en-US" b="0" dirty="0"/>
              <a:t>. and 1</a:t>
            </a:r>
            <a:r>
              <a:rPr lang="en-US" b="0" dirty="0" smtClean="0"/>
              <a:t>:30 9.m</a:t>
            </a:r>
            <a:r>
              <a:rPr lang="en-US" b="0" dirty="0"/>
              <a:t>.; Return between </a:t>
            </a:r>
            <a:r>
              <a:rPr lang="en-US" b="0" dirty="0" smtClean="0"/>
              <a:t>3:30 p.m</a:t>
            </a:r>
            <a:r>
              <a:rPr lang="en-US" b="0" dirty="0"/>
              <a:t>. and </a:t>
            </a:r>
            <a:r>
              <a:rPr lang="en-US" b="0" dirty="0" smtClean="0"/>
              <a:t>4:00 </a:t>
            </a:r>
            <a:r>
              <a:rPr lang="en-US" b="0" dirty="0"/>
              <a:t>p</a:t>
            </a:r>
            <a:r>
              <a:rPr lang="en-US" b="0" dirty="0" smtClean="0"/>
              <a:t>.m.</a:t>
            </a:r>
            <a:endParaRPr lang="en-US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8229600" cy="609600"/>
          </a:xfrm>
        </p:spPr>
        <p:txBody>
          <a:bodyPr/>
          <a:lstStyle/>
          <a:p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Additional Information – </a:t>
            </a:r>
            <a:r>
              <a:rPr lang="en-US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Window Service Times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3600"/>
            <a:ext cx="8229600" cy="4495800"/>
          </a:xfrm>
        </p:spPr>
        <p:txBody>
          <a:bodyPr/>
          <a:lstStyle/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dirty="0" smtClean="0"/>
              <a:t>Initial study referenced 32 second window service time (</a:t>
            </a:r>
            <a:r>
              <a:rPr lang="en-US" sz="2000" dirty="0" err="1" smtClean="0"/>
              <a:t>Fairplex</a:t>
            </a:r>
            <a:r>
              <a:rPr lang="en-US" sz="2000" dirty="0" smtClean="0"/>
              <a:t> Drive adjacent to I-10 Freeway location)</a:t>
            </a:r>
          </a:p>
          <a:p>
            <a:pPr marL="0" indent="0">
              <a:buClr>
                <a:schemeClr val="tx1"/>
              </a:buClr>
              <a:buNone/>
            </a:pPr>
            <a:endParaRPr lang="en-US" sz="600" dirty="0" smtClean="0"/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dirty="0" smtClean="0"/>
              <a:t>Applicant provided video of window service times at Highland and Melrose Avenues Starbucks location</a:t>
            </a:r>
          </a:p>
          <a:p>
            <a:pPr marL="0" indent="0">
              <a:buClr>
                <a:schemeClr val="tx1"/>
              </a:buClr>
              <a:buNone/>
            </a:pPr>
            <a:endParaRPr lang="en-US" sz="600" dirty="0" smtClean="0"/>
          </a:p>
        </p:txBody>
      </p:sp>
    </p:spTree>
    <p:extLst>
      <p:ext uri="{BB962C8B-B14F-4D97-AF65-F5344CB8AC3E}">
        <p14:creationId xmlns:p14="http://schemas.microsoft.com/office/powerpoint/2010/main" val="1665100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it">
  <a:themeElements>
    <a:clrScheme name="Slit 1">
      <a:dk1>
        <a:srgbClr val="8C0000"/>
      </a:dk1>
      <a:lt1>
        <a:srgbClr val="FFFFFF"/>
      </a:lt1>
      <a:dk2>
        <a:srgbClr val="720000"/>
      </a:dk2>
      <a:lt2>
        <a:srgbClr val="FFFFCC"/>
      </a:lt2>
      <a:accent1>
        <a:srgbClr val="FF3300"/>
      </a:accent1>
      <a:accent2>
        <a:srgbClr val="BE7960"/>
      </a:accent2>
      <a:accent3>
        <a:srgbClr val="BCAAAA"/>
      </a:accent3>
      <a:accent4>
        <a:srgbClr val="DADADA"/>
      </a:accent4>
      <a:accent5>
        <a:srgbClr val="FFADAA"/>
      </a:accent5>
      <a:accent6>
        <a:srgbClr val="AC6D56"/>
      </a:accent6>
      <a:hlink>
        <a:srgbClr val="FFCC66"/>
      </a:hlink>
      <a:folHlink>
        <a:srgbClr val="FF9900"/>
      </a:folHlink>
    </a:clrScheme>
    <a:fontScheme name="Slit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lnDef>
  </a:objectDefaults>
  <a:extraClrSchemeLst>
    <a:extraClrScheme>
      <a:clrScheme name="Slit 1">
        <a:dk1>
          <a:srgbClr val="8C0000"/>
        </a:dk1>
        <a:lt1>
          <a:srgbClr val="FFFFFF"/>
        </a:lt1>
        <a:dk2>
          <a:srgbClr val="72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BC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2">
        <a:dk1>
          <a:srgbClr val="674E2F"/>
        </a:dk1>
        <a:lt1>
          <a:srgbClr val="FFFFFF"/>
        </a:lt1>
        <a:dk2>
          <a:srgbClr val="533F27"/>
        </a:dk2>
        <a:lt2>
          <a:srgbClr val="D8B274"/>
        </a:lt2>
        <a:accent1>
          <a:srgbClr val="CC990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81552A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3">
        <a:dk1>
          <a:srgbClr val="646464"/>
        </a:dk1>
        <a:lt1>
          <a:srgbClr val="FFFFFF"/>
        </a:lt1>
        <a:dk2>
          <a:srgbClr val="545454"/>
        </a:dk2>
        <a:lt2>
          <a:srgbClr val="D4D4CE"/>
        </a:lt2>
        <a:accent1>
          <a:srgbClr val="49747D"/>
        </a:accent1>
        <a:accent2>
          <a:srgbClr val="8F9699"/>
        </a:accent2>
        <a:accent3>
          <a:srgbClr val="B3B3B3"/>
        </a:accent3>
        <a:accent4>
          <a:srgbClr val="DADADA"/>
        </a:accent4>
        <a:accent5>
          <a:srgbClr val="B1BCBF"/>
        </a:accent5>
        <a:accent6>
          <a:srgbClr val="81878A"/>
        </a:accent6>
        <a:hlink>
          <a:srgbClr val="8DC4D7"/>
        </a:hlink>
        <a:folHlink>
          <a:srgbClr val="7FB97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4">
        <a:dk1>
          <a:srgbClr val="3A7400"/>
        </a:dk1>
        <a:lt1>
          <a:srgbClr val="FFFFFF"/>
        </a:lt1>
        <a:dk2>
          <a:srgbClr val="2E5C00"/>
        </a:dk2>
        <a:lt2>
          <a:srgbClr val="FFFFFF"/>
        </a:lt2>
        <a:accent1>
          <a:srgbClr val="79CA02"/>
        </a:accent1>
        <a:accent2>
          <a:srgbClr val="008080"/>
        </a:accent2>
        <a:accent3>
          <a:srgbClr val="ADB5AA"/>
        </a:accent3>
        <a:accent4>
          <a:srgbClr val="DADADA"/>
        </a:accent4>
        <a:accent5>
          <a:srgbClr val="BEE1AA"/>
        </a:accent5>
        <a:accent6>
          <a:srgbClr val="007373"/>
        </a:accent6>
        <a:hlink>
          <a:srgbClr val="A8DE0E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5">
        <a:dk1>
          <a:srgbClr val="008885"/>
        </a:dk1>
        <a:lt1>
          <a:srgbClr val="FFFFFF"/>
        </a:lt1>
        <a:dk2>
          <a:srgbClr val="007572"/>
        </a:dk2>
        <a:lt2>
          <a:srgbClr val="FFFF99"/>
        </a:lt2>
        <a:accent1>
          <a:srgbClr val="33CCCC"/>
        </a:accent1>
        <a:accent2>
          <a:srgbClr val="6D6FC7"/>
        </a:accent2>
        <a:accent3>
          <a:srgbClr val="AABDBC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FFFFCC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6">
        <a:dk1>
          <a:srgbClr val="0000AC"/>
        </a:dk1>
        <a:lt1>
          <a:srgbClr val="FFFFFF"/>
        </a:lt1>
        <a:dk2>
          <a:srgbClr val="000086"/>
        </a:dk2>
        <a:lt2>
          <a:srgbClr val="CCFFFF"/>
        </a:lt2>
        <a:accent1>
          <a:srgbClr val="0099FF"/>
        </a:accent1>
        <a:accent2>
          <a:srgbClr val="00B000"/>
        </a:accent2>
        <a:accent3>
          <a:srgbClr val="AAAAC3"/>
        </a:accent3>
        <a:accent4>
          <a:srgbClr val="DADADA"/>
        </a:accent4>
        <a:accent5>
          <a:srgbClr val="AACAFF"/>
        </a:accent5>
        <a:accent6>
          <a:srgbClr val="009F00"/>
        </a:accent6>
        <a:hlink>
          <a:srgbClr val="FFE701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7">
        <a:dk1>
          <a:srgbClr val="7474A2"/>
        </a:dk1>
        <a:lt1>
          <a:srgbClr val="FFFFFF"/>
        </a:lt1>
        <a:dk2>
          <a:srgbClr val="5E5E8E"/>
        </a:dk2>
        <a:lt2>
          <a:srgbClr val="D1D1DF"/>
        </a:lt2>
        <a:accent1>
          <a:srgbClr val="CC66FF"/>
        </a:accent1>
        <a:accent2>
          <a:srgbClr val="6666FF"/>
        </a:accent2>
        <a:accent3>
          <a:srgbClr val="B6B6C6"/>
        </a:accent3>
        <a:accent4>
          <a:srgbClr val="DADADA"/>
        </a:accent4>
        <a:accent5>
          <a:srgbClr val="E2B8FF"/>
        </a:accent5>
        <a:accent6>
          <a:srgbClr val="5C5CE7"/>
        </a:accent6>
        <a:hlink>
          <a:srgbClr val="FFCC99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8">
        <a:dk1>
          <a:srgbClr val="000000"/>
        </a:dk1>
        <a:lt1>
          <a:srgbClr val="D0DAE2"/>
        </a:lt1>
        <a:dk2>
          <a:srgbClr val="000000"/>
        </a:dk2>
        <a:lt2>
          <a:srgbClr val="E7EDF1"/>
        </a:lt2>
        <a:accent1>
          <a:srgbClr val="33CCCC"/>
        </a:accent1>
        <a:accent2>
          <a:srgbClr val="0099CC"/>
        </a:accent2>
        <a:accent3>
          <a:srgbClr val="E4EAEE"/>
        </a:accent3>
        <a:accent4>
          <a:srgbClr val="000000"/>
        </a:accent4>
        <a:accent5>
          <a:srgbClr val="ADE2E2"/>
        </a:accent5>
        <a:accent6>
          <a:srgbClr val="008AB9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t 9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6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8A8AE7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Slit</Template>
  <TotalTime>6089</TotalTime>
  <Words>313</Words>
  <Application>Microsoft Office PowerPoint</Application>
  <PresentationFormat>On-screen Show (4:3)</PresentationFormat>
  <Paragraphs>61</Paragraphs>
  <Slides>13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Tahoma</vt:lpstr>
      <vt:lpstr>Times New Roman</vt:lpstr>
      <vt:lpstr>Wingdings</vt:lpstr>
      <vt:lpstr>Slit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Additional Information – Window Service Times  </vt:lpstr>
      <vt:lpstr>Additional Information – Potential Traffic Mitigation Measures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Diane Delmatoff</dc:creator>
  <cp:lastModifiedBy>Teresa Santilena</cp:lastModifiedBy>
  <cp:revision>323</cp:revision>
  <cp:lastPrinted>2015-07-15T23:02:34Z</cp:lastPrinted>
  <dcterms:created xsi:type="dcterms:W3CDTF">2011-06-21T17:56:19Z</dcterms:created>
  <dcterms:modified xsi:type="dcterms:W3CDTF">2015-10-07T22:13:19Z</dcterms:modified>
</cp:coreProperties>
</file>