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311" r:id="rId2"/>
    <p:sldId id="398" r:id="rId3"/>
    <p:sldId id="386" r:id="rId4"/>
    <p:sldId id="399" r:id="rId5"/>
    <p:sldId id="366" r:id="rId6"/>
    <p:sldId id="383" r:id="rId7"/>
    <p:sldId id="372" r:id="rId8"/>
    <p:sldId id="397" r:id="rId9"/>
    <p:sldId id="401" r:id="rId10"/>
    <p:sldId id="395" r:id="rId11"/>
    <p:sldId id="370" r:id="rId12"/>
    <p:sldId id="400" r:id="rId13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301"/>
    <a:srgbClr val="000099"/>
    <a:srgbClr val="000000"/>
    <a:srgbClr val="FF0000"/>
    <a:srgbClr val="0000FF"/>
    <a:srgbClr val="00D25F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89583" autoAdjust="0"/>
  </p:normalViewPr>
  <p:slideViewPr>
    <p:cSldViewPr>
      <p:cViewPr varScale="1">
        <p:scale>
          <a:sx n="98" d="100"/>
          <a:sy n="98" d="100"/>
        </p:scale>
        <p:origin x="5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76" y="-82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05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05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32410B-BB4F-4961-9260-1F7D90C671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510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ahoma" charset="0"/>
              </a:defRPr>
            </a:lvl1pPr>
          </a:lstStyle>
          <a:p>
            <a:pPr>
              <a:defRPr/>
            </a:pPr>
            <a:fld id="{17DDFEBB-3B89-46F4-8183-ACCF98AD5EE5}" type="datetimeFigureOut">
              <a:rPr lang="en-US" altLang="en-US"/>
              <a:pPr>
                <a:defRPr/>
              </a:pPr>
              <a:t>1/13/2016</a:t>
            </a:fld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296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9FD2F8CB-9B2D-45E7-A902-D5FBCEFAFE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59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63233" indent="-293551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74204" indent="-234841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43885" indent="-234841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13567" indent="-234841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1D7F38E-977B-4F67-90D7-34B0DD10A332}" type="slidenum">
              <a:rPr lang="en-US" altLang="en-US" b="0"/>
              <a:pPr/>
              <a:t>1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577592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2F8CB-9B2D-45E7-A902-D5FBCEFAFE2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907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2F8CB-9B2D-45E7-A902-D5FBCEFAFE2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16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2F8CB-9B2D-45E7-A902-D5FBCEFAFE2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39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63233" indent="-293551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74204" indent="-234841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43885" indent="-234841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13567" indent="-234841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917752A-8A52-4FFE-AE15-BC6F3EFBF741}" type="slidenum">
              <a:rPr lang="en-US" altLang="en-US" b="0"/>
              <a:pPr/>
              <a:t>3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89198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2F8CB-9B2D-45E7-A902-D5FBCEFAFE2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339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2F8CB-9B2D-45E7-A902-D5FBCEFAFE2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157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2F8CB-9B2D-45E7-A902-D5FBCEFAFE2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92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2F8CB-9B2D-45E7-A902-D5FBCEFAFE2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066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2F8CB-9B2D-45E7-A902-D5FBCEFAFE2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450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2F8CB-9B2D-45E7-A902-D5FBCEFAFE2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3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2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0425" name="Rectangle 9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768475"/>
            <a:ext cx="7772400" cy="173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E4EA8C9-07F7-4642-9B9D-03FAB3C91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344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6C8CC93-DABC-4B14-AA08-AB71A3FF9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20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4EB7248-DEDC-4744-8D55-1D139983FA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15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405F11E-2EBA-4A1E-BDD5-0DA8F9ADA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870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1646CA2-5524-47A8-B874-222E5CB55F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9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1868F13-36BB-4B30-91F0-AFF958523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76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E906153-0ED9-48D7-BCB5-F89D51C004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31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F1144F9-E631-4435-8CFA-1A10E8E07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950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7C24D0C-ED4C-474B-B60B-16BA9D520D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27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B4C4988-5B2E-4179-9C64-81B2DD3A6C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60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A13201A-5794-4C3E-B961-0801E57CE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67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9DE076C-8A91-4D94-A6DF-284B60486B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28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5E1F14"/>
              </a:clrFrom>
              <a:clrTo>
                <a:srgbClr val="5E1F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0" y="1143000"/>
            <a:ext cx="91440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defRPr/>
            </a:pPr>
            <a:endParaRPr lang="en-US" altLang="en-US" b="0" smtClean="0"/>
          </a:p>
        </p:txBody>
      </p:sp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1219200" y="304800"/>
            <a:ext cx="533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0" dirty="0" smtClean="0">
                <a:latin typeface="Arial" charset="0"/>
              </a:rPr>
              <a:t>Monrovia Planning Commission</a:t>
            </a:r>
          </a:p>
        </p:txBody>
      </p:sp>
      <p:sp>
        <p:nvSpPr>
          <p:cNvPr id="59407" name="Text Box 8"/>
          <p:cNvSpPr txBox="1">
            <a:spLocks noChangeArrowheads="1"/>
          </p:cNvSpPr>
          <p:nvPr/>
        </p:nvSpPr>
        <p:spPr bwMode="auto">
          <a:xfrm>
            <a:off x="6629400" y="211138"/>
            <a:ext cx="236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dirty="0" smtClean="0">
                <a:latin typeface="Arial" charset="0"/>
              </a:rPr>
              <a:t>Agenda Item PH-1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dirty="0" smtClean="0">
                <a:latin typeface="Arial" charset="0"/>
              </a:rPr>
              <a:t>January 13, 2016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53" r:id="rId1"/>
    <p:sldLayoutId id="2147484854" r:id="rId2"/>
    <p:sldLayoutId id="2147484855" r:id="rId3"/>
    <p:sldLayoutId id="2147484856" r:id="rId4"/>
    <p:sldLayoutId id="2147484857" r:id="rId5"/>
    <p:sldLayoutId id="2147484858" r:id="rId6"/>
    <p:sldLayoutId id="2147484859" r:id="rId7"/>
    <p:sldLayoutId id="2147484860" r:id="rId8"/>
    <p:sldLayoutId id="2147484861" r:id="rId9"/>
    <p:sldLayoutId id="2147484862" r:id="rId10"/>
    <p:sldLayoutId id="2147484863" r:id="rId11"/>
    <p:sldLayoutId id="214748486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457200" y="2057400"/>
            <a:ext cx="8305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Conditional Use Permit CUP2016-02 (Service and Sales of Wine and Beer)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Conditional Use Permit CUP2016-03 (Live Entertainment)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124-126 West Pomona Avenue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Applicant, REV Winery/REV Brewing 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4 W Pomona Ave - Google Maps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3" t="18376" r="8177" b="2217"/>
          <a:stretch/>
        </p:blipFill>
        <p:spPr>
          <a:xfrm>
            <a:off x="1295400" y="1524000"/>
            <a:ext cx="6477000" cy="510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362200"/>
            <a:ext cx="4105444" cy="2569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0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24 W Pomona Ave - Google Maps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3" t="18376" r="8177" b="2217"/>
          <a:stretch/>
        </p:blipFill>
        <p:spPr>
          <a:xfrm>
            <a:off x="1219200" y="1520939"/>
            <a:ext cx="6477000" cy="5108461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 bwMode="auto">
          <a:xfrm>
            <a:off x="1637881" y="1899138"/>
            <a:ext cx="3848519" cy="4712677"/>
          </a:xfrm>
          <a:custGeom>
            <a:avLst/>
            <a:gdLst>
              <a:gd name="connsiteX0" fmla="*/ 3848519 w 3848519"/>
              <a:gd name="connsiteY0" fmla="*/ 0 h 4712677"/>
              <a:gd name="connsiteX1" fmla="*/ 3838471 w 3848519"/>
              <a:gd name="connsiteY1" fmla="*/ 4712677 h 4712677"/>
              <a:gd name="connsiteX2" fmla="*/ 60290 w 3848519"/>
              <a:gd name="connsiteY2" fmla="*/ 3486778 h 4712677"/>
              <a:gd name="connsiteX3" fmla="*/ 0 w 3848519"/>
              <a:gd name="connsiteY3" fmla="*/ 10049 h 4712677"/>
              <a:gd name="connsiteX4" fmla="*/ 3848519 w 3848519"/>
              <a:gd name="connsiteY4" fmla="*/ 0 h 471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8519" h="4712677">
                <a:moveTo>
                  <a:pt x="3848519" y="0"/>
                </a:moveTo>
                <a:cubicBezTo>
                  <a:pt x="3845170" y="1570892"/>
                  <a:pt x="3841820" y="3141785"/>
                  <a:pt x="3838471" y="4712677"/>
                </a:cubicBezTo>
                <a:lnTo>
                  <a:pt x="60290" y="3486778"/>
                </a:lnTo>
                <a:lnTo>
                  <a:pt x="0" y="10049"/>
                </a:lnTo>
                <a:lnTo>
                  <a:pt x="3848519" y="0"/>
                </a:lnTo>
                <a:close/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" name="Left Arrow 2"/>
          <p:cNvSpPr/>
          <p:nvPr/>
        </p:nvSpPr>
        <p:spPr bwMode="auto">
          <a:xfrm rot="20155497">
            <a:off x="5520369" y="1613088"/>
            <a:ext cx="609600" cy="337038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1468240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 Site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2819400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 Units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eft Arrow 4"/>
          <p:cNvSpPr/>
          <p:nvPr/>
        </p:nvSpPr>
        <p:spPr bwMode="auto">
          <a:xfrm>
            <a:off x="4876800" y="2895600"/>
            <a:ext cx="533400" cy="304800"/>
          </a:xfrm>
          <a:prstGeom prst="lef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191000" y="2514600"/>
            <a:ext cx="533400" cy="8382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492" t="18519" r="37026" b="29365"/>
          <a:stretch/>
        </p:blipFill>
        <p:spPr>
          <a:xfrm>
            <a:off x="381000" y="1447800"/>
            <a:ext cx="8458200" cy="5222019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 bwMode="auto">
          <a:xfrm>
            <a:off x="2743200" y="3161489"/>
            <a:ext cx="1741251" cy="2188724"/>
          </a:xfrm>
          <a:custGeom>
            <a:avLst/>
            <a:gdLst>
              <a:gd name="connsiteX0" fmla="*/ 0 w 1741251"/>
              <a:gd name="connsiteY0" fmla="*/ 107005 h 2188724"/>
              <a:gd name="connsiteX1" fmla="*/ 77821 w 1741251"/>
              <a:gd name="connsiteY1" fmla="*/ 19456 h 2188724"/>
              <a:gd name="connsiteX2" fmla="*/ 1731523 w 1741251"/>
              <a:gd name="connsiteY2" fmla="*/ 0 h 2188724"/>
              <a:gd name="connsiteX3" fmla="*/ 1741251 w 1741251"/>
              <a:gd name="connsiteY3" fmla="*/ 2188724 h 2188724"/>
              <a:gd name="connsiteX4" fmla="*/ 0 w 1741251"/>
              <a:gd name="connsiteY4" fmla="*/ 1614792 h 2188724"/>
              <a:gd name="connsiteX5" fmla="*/ 0 w 1741251"/>
              <a:gd name="connsiteY5" fmla="*/ 107005 h 21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251" h="2188724">
                <a:moveTo>
                  <a:pt x="0" y="107005"/>
                </a:moveTo>
                <a:lnTo>
                  <a:pt x="77821" y="19456"/>
                </a:lnTo>
                <a:lnTo>
                  <a:pt x="1731523" y="0"/>
                </a:lnTo>
                <a:cubicBezTo>
                  <a:pt x="1734766" y="729575"/>
                  <a:pt x="1738008" y="1459149"/>
                  <a:pt x="1741251" y="2188724"/>
                </a:cubicBezTo>
                <a:lnTo>
                  <a:pt x="0" y="1614792"/>
                </a:lnTo>
                <a:lnTo>
                  <a:pt x="0" y="107005"/>
                </a:lnTo>
                <a:close/>
              </a:path>
            </a:pathLst>
          </a:custGeom>
          <a:noFill/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33413"/>
            <a:ext cx="8019893" cy="35577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752600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Plan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7543800" cy="487680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altLang="en-US" sz="2400" dirty="0" smtClean="0">
                <a:cs typeface="Arial" charset="0"/>
              </a:rPr>
              <a:t>CUP2016-02/CUP2016-03</a:t>
            </a:r>
            <a:endParaRPr lang="en-US" altLang="en-US" sz="2400" dirty="0" smtClean="0">
              <a:cs typeface="Arial" charset="0"/>
            </a:endParaRPr>
          </a:p>
          <a:p>
            <a:pPr marL="0" indent="0">
              <a:buClr>
                <a:schemeClr val="tx1">
                  <a:lumMod val="95000"/>
                </a:schemeClr>
              </a:buClr>
              <a:buNone/>
              <a:defRPr/>
            </a:pPr>
            <a:endParaRPr lang="en-US" altLang="en-US" sz="900" dirty="0" smtClean="0">
              <a:cs typeface="Arial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cs typeface="Arial" charset="0"/>
              </a:rPr>
              <a:t>Approval of </a:t>
            </a:r>
            <a:r>
              <a:rPr lang="en-US" altLang="en-US" sz="2000" dirty="0">
                <a:effectLst/>
              </a:rPr>
              <a:t>a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>
                <a:effectLst/>
              </a:rPr>
              <a:t>Conditional Use Permit (CUP) is required when alcoholic beverages are sold or served for on-site consumption and when the facility is located within 500 feet of any residential zone, park, school, recreation center, religious assembly or hospital (§17.44.025). REV </a:t>
            </a:r>
            <a:r>
              <a:rPr lang="en-US" sz="2000" dirty="0" smtClean="0">
                <a:effectLst/>
              </a:rPr>
              <a:t>Winery/REV Brewing Co. </a:t>
            </a:r>
            <a:r>
              <a:rPr lang="en-US" sz="2000" dirty="0">
                <a:effectLst/>
              </a:rPr>
              <a:t>is located within the PD-12 land use designation, which allows residential uses. The subject site is also within 500 feet of the new park at Station Square. </a:t>
            </a:r>
            <a:endParaRPr lang="en-US" sz="2000" dirty="0">
              <a:effectLst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endParaRPr lang="en-US" sz="800" dirty="0" smtClean="0">
              <a:effectLst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ffectLst/>
              </a:rPr>
              <a:t>A CUP is also required for live indoor acoustic </a:t>
            </a:r>
            <a:r>
              <a:rPr lang="en-US" sz="2000" dirty="0" smtClean="0">
                <a:effectLst/>
              </a:rPr>
              <a:t>entertainment.</a:t>
            </a:r>
            <a:endParaRPr lang="en-US" altLang="en-US" sz="2000" dirty="0" smtClean="0">
              <a:cs typeface="Arial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endParaRPr lang="en-US" altLang="en-US" sz="8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905000" y="3048000"/>
            <a:ext cx="609600" cy="228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706" t="16732" r="19412" b="37255"/>
          <a:stretch/>
        </p:blipFill>
        <p:spPr>
          <a:xfrm>
            <a:off x="166254" y="2362200"/>
            <a:ext cx="8825346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166" t="24814" r="29167" b="30741"/>
          <a:stretch/>
        </p:blipFill>
        <p:spPr>
          <a:xfrm>
            <a:off x="152400" y="2286000"/>
            <a:ext cx="881888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4058323" cy="5221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3136" y="1611868"/>
            <a:ext cx="135806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F0301"/>
                </a:solidFill>
              </a:rPr>
              <a:t>First Floor</a:t>
            </a:r>
            <a:endParaRPr lang="en-US" dirty="0">
              <a:solidFill>
                <a:srgbClr val="0F03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3" b="3106"/>
          <a:stretch/>
        </p:blipFill>
        <p:spPr>
          <a:xfrm>
            <a:off x="2438400" y="1524000"/>
            <a:ext cx="3763886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529" y="1611868"/>
            <a:ext cx="168187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F0301"/>
                </a:solidFill>
              </a:rPr>
              <a:t>Second Floor</a:t>
            </a:r>
            <a:endParaRPr lang="en-US" dirty="0">
              <a:solidFill>
                <a:srgbClr val="0F03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83891"/>
      </p:ext>
    </p:extLst>
  </p:cSld>
  <p:clrMapOvr>
    <a:masterClrMapping/>
  </p:clrMapOvr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8127</TotalTime>
  <Words>150</Words>
  <Application>Microsoft Office PowerPoint</Application>
  <PresentationFormat>On-screen Show (4:3)</PresentationFormat>
  <Paragraphs>25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Wingdings</vt:lpstr>
      <vt:lpstr>Slit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Diane Delmatoff</dc:creator>
  <cp:lastModifiedBy>Teresa Santilena</cp:lastModifiedBy>
  <cp:revision>445</cp:revision>
  <cp:lastPrinted>2015-07-15T23:02:34Z</cp:lastPrinted>
  <dcterms:created xsi:type="dcterms:W3CDTF">2011-06-21T17:56:19Z</dcterms:created>
  <dcterms:modified xsi:type="dcterms:W3CDTF">2016-01-13T16:00:14Z</dcterms:modified>
</cp:coreProperties>
</file>